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17"/>
  </p:notesMasterIdLst>
  <p:sldIdLst>
    <p:sldId id="297" r:id="rId2"/>
    <p:sldId id="457" r:id="rId3"/>
    <p:sldId id="259" r:id="rId4"/>
    <p:sldId id="328" r:id="rId5"/>
    <p:sldId id="354" r:id="rId6"/>
    <p:sldId id="401" r:id="rId7"/>
    <p:sldId id="402" r:id="rId8"/>
    <p:sldId id="403" r:id="rId9"/>
    <p:sldId id="458" r:id="rId10"/>
    <p:sldId id="459" r:id="rId11"/>
    <p:sldId id="355" r:id="rId12"/>
    <p:sldId id="356" r:id="rId13"/>
    <p:sldId id="357" r:id="rId14"/>
    <p:sldId id="358" r:id="rId15"/>
    <p:sldId id="359" r:id="rId16"/>
    <p:sldId id="363" r:id="rId17"/>
    <p:sldId id="464" r:id="rId18"/>
    <p:sldId id="465" r:id="rId19"/>
    <p:sldId id="365" r:id="rId20"/>
    <p:sldId id="364" r:id="rId21"/>
    <p:sldId id="366" r:id="rId22"/>
    <p:sldId id="367" r:id="rId23"/>
    <p:sldId id="368" r:id="rId24"/>
    <p:sldId id="369" r:id="rId25"/>
    <p:sldId id="467" r:id="rId26"/>
    <p:sldId id="468" r:id="rId27"/>
    <p:sldId id="469" r:id="rId28"/>
    <p:sldId id="484" r:id="rId29"/>
    <p:sldId id="472" r:id="rId30"/>
    <p:sldId id="473" r:id="rId31"/>
    <p:sldId id="474" r:id="rId32"/>
    <p:sldId id="475" r:id="rId33"/>
    <p:sldId id="476" r:id="rId34"/>
    <p:sldId id="477" r:id="rId35"/>
    <p:sldId id="485" r:id="rId36"/>
    <p:sldId id="454" r:id="rId37"/>
    <p:sldId id="382" r:id="rId38"/>
    <p:sldId id="488" r:id="rId39"/>
    <p:sldId id="486" r:id="rId40"/>
    <p:sldId id="487" r:id="rId41"/>
    <p:sldId id="479" r:id="rId42"/>
    <p:sldId id="480" r:id="rId43"/>
    <p:sldId id="481" r:id="rId44"/>
    <p:sldId id="482" r:id="rId45"/>
    <p:sldId id="483" r:id="rId46"/>
    <p:sldId id="489" r:id="rId47"/>
    <p:sldId id="448" r:id="rId48"/>
    <p:sldId id="470" r:id="rId49"/>
    <p:sldId id="374" r:id="rId50"/>
    <p:sldId id="375" r:id="rId51"/>
    <p:sldId id="449" r:id="rId52"/>
    <p:sldId id="450" r:id="rId53"/>
    <p:sldId id="377" r:id="rId54"/>
    <p:sldId id="404" r:id="rId55"/>
    <p:sldId id="490" r:id="rId56"/>
    <p:sldId id="491" r:id="rId57"/>
    <p:sldId id="492" r:id="rId58"/>
    <p:sldId id="378" r:id="rId59"/>
    <p:sldId id="493" r:id="rId60"/>
    <p:sldId id="451" r:id="rId61"/>
    <p:sldId id="494" r:id="rId62"/>
    <p:sldId id="495" r:id="rId63"/>
    <p:sldId id="453" r:id="rId64"/>
    <p:sldId id="383" r:id="rId65"/>
    <p:sldId id="496" r:id="rId66"/>
    <p:sldId id="381" r:id="rId67"/>
    <p:sldId id="497" r:id="rId68"/>
    <p:sldId id="498" r:id="rId69"/>
    <p:sldId id="499" r:id="rId70"/>
    <p:sldId id="455" r:id="rId71"/>
    <p:sldId id="502" r:id="rId72"/>
    <p:sldId id="385" r:id="rId73"/>
    <p:sldId id="500" r:id="rId74"/>
    <p:sldId id="501" r:id="rId75"/>
    <p:sldId id="386" r:id="rId76"/>
    <p:sldId id="456" r:id="rId77"/>
    <p:sldId id="503" r:id="rId78"/>
    <p:sldId id="384" r:id="rId79"/>
    <p:sldId id="504" r:id="rId80"/>
    <p:sldId id="505" r:id="rId81"/>
    <p:sldId id="506" r:id="rId82"/>
    <p:sldId id="387" r:id="rId83"/>
    <p:sldId id="391" r:id="rId84"/>
    <p:sldId id="508" r:id="rId85"/>
    <p:sldId id="390" r:id="rId86"/>
    <p:sldId id="392" r:id="rId87"/>
    <p:sldId id="507" r:id="rId88"/>
    <p:sldId id="509" r:id="rId89"/>
    <p:sldId id="510" r:id="rId90"/>
    <p:sldId id="409" r:id="rId91"/>
    <p:sldId id="410" r:id="rId92"/>
    <p:sldId id="411" r:id="rId93"/>
    <p:sldId id="412" r:id="rId94"/>
    <p:sldId id="413" r:id="rId95"/>
    <p:sldId id="415" r:id="rId96"/>
    <p:sldId id="416" r:id="rId97"/>
    <p:sldId id="417" r:id="rId98"/>
    <p:sldId id="511" r:id="rId99"/>
    <p:sldId id="420" r:id="rId100"/>
    <p:sldId id="446" r:id="rId101"/>
    <p:sldId id="512" r:id="rId102"/>
    <p:sldId id="513" r:id="rId103"/>
    <p:sldId id="425" r:id="rId104"/>
    <p:sldId id="514" r:id="rId105"/>
    <p:sldId id="426" r:id="rId106"/>
    <p:sldId id="427" r:id="rId107"/>
    <p:sldId id="428" r:id="rId108"/>
    <p:sldId id="429" r:id="rId109"/>
    <p:sldId id="430" r:id="rId110"/>
    <p:sldId id="432" r:id="rId111"/>
    <p:sldId id="440" r:id="rId112"/>
    <p:sldId id="441" r:id="rId113"/>
    <p:sldId id="515" r:id="rId114"/>
    <p:sldId id="445" r:id="rId115"/>
    <p:sldId id="516" r:id="rId1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85876" autoAdjust="0"/>
  </p:normalViewPr>
  <p:slideViewPr>
    <p:cSldViewPr snapToGrid="0">
      <p:cViewPr varScale="1">
        <p:scale>
          <a:sx n="57" d="100"/>
          <a:sy n="57" d="100"/>
        </p:scale>
        <p:origin x="1146"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9/3/2019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pring.com/articles/article7.htm"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1</a:t>
            </a:fld>
            <a:endParaRPr lang="en-US"/>
          </a:p>
        </p:txBody>
      </p:sp>
    </p:spTree>
    <p:extLst>
      <p:ext uri="{BB962C8B-B14F-4D97-AF65-F5344CB8AC3E}">
        <p14:creationId xmlns:p14="http://schemas.microsoft.com/office/powerpoint/2010/main" val="10057698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 Cross Validation</a:t>
            </a:r>
          </a:p>
          <a:p>
            <a:r>
              <a:rPr lang="en-US" dirty="0"/>
              <a:t>No Feature Engineering</a:t>
            </a:r>
          </a:p>
        </p:txBody>
      </p:sp>
      <p:sp>
        <p:nvSpPr>
          <p:cNvPr id="4" name="Slide Number Placeholder 3"/>
          <p:cNvSpPr>
            <a:spLocks noGrp="1"/>
          </p:cNvSpPr>
          <p:nvPr>
            <p:ph type="sldNum" sz="quarter" idx="10"/>
          </p:nvPr>
        </p:nvSpPr>
        <p:spPr/>
        <p:txBody>
          <a:bodyPr/>
          <a:lstStyle/>
          <a:p>
            <a:fld id="{24E9AA13-E3FC-4BB6-B68D-5F0F5803D716}" type="slidenum">
              <a:rPr lang="en-US" smtClean="0"/>
              <a:t>95</a:t>
            </a:fld>
            <a:endParaRPr lang="en-US"/>
          </a:p>
        </p:txBody>
      </p:sp>
    </p:spTree>
    <p:extLst>
      <p:ext uri="{BB962C8B-B14F-4D97-AF65-F5344CB8AC3E}">
        <p14:creationId xmlns:p14="http://schemas.microsoft.com/office/powerpoint/2010/main" val="1782773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dirty="0"/>
              <a:t>I like Netflix movies so I bought Netflix.</a:t>
            </a:r>
          </a:p>
          <a:p>
            <a:r>
              <a:rPr lang="en-US" sz="1200" dirty="0"/>
              <a:t>I don’t agree with tobacco sales so I avoid those stocks.</a:t>
            </a:r>
          </a:p>
          <a:p>
            <a:r>
              <a:rPr lang="en-US" sz="1200" dirty="0"/>
              <a:t>Warren Buffet “Buy companies you understand”</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5</a:t>
            </a:fld>
            <a:endParaRPr lang="en-US"/>
          </a:p>
        </p:txBody>
      </p:sp>
    </p:spTree>
    <p:extLst>
      <p:ext uri="{BB962C8B-B14F-4D97-AF65-F5344CB8AC3E}">
        <p14:creationId xmlns:p14="http://schemas.microsoft.com/office/powerpoint/2010/main" val="2051600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Reviewing an</a:t>
            </a:r>
            <a:r>
              <a:rPr lang="en-US" baseline="0" dirty="0"/>
              <a:t> annual report and pouring over cash flow, revenue growth, expenditures like R/D all count as fundamental investing</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6</a:t>
            </a:fld>
            <a:endParaRPr lang="en-US"/>
          </a:p>
        </p:txBody>
      </p:sp>
    </p:spTree>
    <p:extLst>
      <p:ext uri="{BB962C8B-B14F-4D97-AF65-F5344CB8AC3E}">
        <p14:creationId xmlns:p14="http://schemas.microsoft.com/office/powerpoint/2010/main" val="62480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Reviewing an</a:t>
            </a:r>
            <a:r>
              <a:rPr lang="en-US" baseline="0" dirty="0"/>
              <a:t> annual report and pouring over cash flow, revenue growth, expenditures like R/D all count as fundamental investing</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7</a:t>
            </a:fld>
            <a:endParaRPr lang="en-US"/>
          </a:p>
        </p:txBody>
      </p:sp>
    </p:spTree>
    <p:extLst>
      <p:ext uri="{BB962C8B-B14F-4D97-AF65-F5344CB8AC3E}">
        <p14:creationId xmlns:p14="http://schemas.microsoft.com/office/powerpoint/2010/main" val="2796423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$460M </a:t>
            </a:r>
          </a:p>
        </p:txBody>
      </p:sp>
      <p:sp>
        <p:nvSpPr>
          <p:cNvPr id="4" name="Slide Number Placeholder 3"/>
          <p:cNvSpPr>
            <a:spLocks noGrp="1"/>
          </p:cNvSpPr>
          <p:nvPr>
            <p:ph type="sldNum" sz="quarter" idx="10"/>
          </p:nvPr>
        </p:nvSpPr>
        <p:spPr/>
        <p:txBody>
          <a:bodyPr/>
          <a:lstStyle/>
          <a:p>
            <a:fld id="{24E9AA13-E3FC-4BB6-B68D-5F0F5803D716}" type="slidenum">
              <a:rPr lang="en-US" smtClean="0"/>
              <a:t>8</a:t>
            </a:fld>
            <a:endParaRPr lang="en-US"/>
          </a:p>
        </p:txBody>
      </p:sp>
    </p:spTree>
    <p:extLst>
      <p:ext uri="{BB962C8B-B14F-4D97-AF65-F5344CB8AC3E}">
        <p14:creationId xmlns:p14="http://schemas.microsoft.com/office/powerpoint/2010/main" val="3249120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$460M </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9</a:t>
            </a:fld>
            <a:endParaRPr lang="en-US"/>
          </a:p>
        </p:txBody>
      </p:sp>
    </p:spTree>
    <p:extLst>
      <p:ext uri="{BB962C8B-B14F-4D97-AF65-F5344CB8AC3E}">
        <p14:creationId xmlns:p14="http://schemas.microsoft.com/office/powerpoint/2010/main" val="3447853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$460M </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10</a:t>
            </a:fld>
            <a:endParaRPr lang="en-US"/>
          </a:p>
        </p:txBody>
      </p:sp>
    </p:spTree>
    <p:extLst>
      <p:ext uri="{BB962C8B-B14F-4D97-AF65-F5344CB8AC3E}">
        <p14:creationId xmlns:p14="http://schemas.microsoft.com/office/powerpoint/2010/main" val="2692284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Peak to trough analysis is a measure of volatility and often used in intraday.  A good resource is </a:t>
            </a:r>
            <a:r>
              <a:rPr lang="en-US" dirty="0" smtClean="0">
                <a:hlinkClick r:id="rId3"/>
              </a:rPr>
              <a:t>http://www.pring.com/articles/article7.htm</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64</a:t>
            </a:fld>
            <a:endParaRPr lang="en-US"/>
          </a:p>
        </p:txBody>
      </p:sp>
    </p:spTree>
    <p:extLst>
      <p:ext uri="{BB962C8B-B14F-4D97-AF65-F5344CB8AC3E}">
        <p14:creationId xmlns:p14="http://schemas.microsoft.com/office/powerpoint/2010/main" val="1896192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Advantage:</a:t>
            </a:r>
          </a:p>
          <a:p>
            <a:r>
              <a:rPr lang="en-US" dirty="0"/>
              <a:t>Faster to recognize a buy/sell signal.</a:t>
            </a:r>
          </a:p>
          <a:p>
            <a:r>
              <a:rPr lang="en-US" dirty="0"/>
              <a:t>Disadvantage:</a:t>
            </a:r>
          </a:p>
          <a:p>
            <a:r>
              <a:rPr lang="en-US" dirty="0"/>
              <a:t>More false signals, more sensitivity</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75</a:t>
            </a:fld>
            <a:endParaRPr lang="en-US"/>
          </a:p>
        </p:txBody>
      </p:sp>
    </p:spTree>
    <p:extLst>
      <p:ext uri="{BB962C8B-B14F-4D97-AF65-F5344CB8AC3E}">
        <p14:creationId xmlns:p14="http://schemas.microsoft.com/office/powerpoint/2010/main" val="1321278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738B90E-0779-4C36-915C-6F05FCD89456}"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Tree>
    <p:extLst>
      <p:ext uri="{BB962C8B-B14F-4D97-AF65-F5344CB8AC3E}">
        <p14:creationId xmlns:p14="http://schemas.microsoft.com/office/powerpoint/2010/main" val="650647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9EA29D-D431-42FE-B7B6-AAE4454C77D3}"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055388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0D8A1E-EA8F-46C1-B891-AE0C00D9C314}"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itle 1">
            <a:extLst>
              <a:ext uri="{FF2B5EF4-FFF2-40B4-BE49-F238E27FC236}">
                <a16:creationId xmlns:a16="http://schemas.microsoft.com/office/drawing/2014/main" xmlns="" id="{102205E2-33D5-4DF3-830C-02A4D8F6A2CD}"/>
              </a:ext>
            </a:extLst>
          </p:cNvPr>
          <p:cNvSpPr txBox="1">
            <a:spLocks/>
          </p:cNvSpPr>
          <p:nvPr userDrawn="1"/>
        </p:nvSpPr>
        <p:spPr>
          <a:xfrm>
            <a:off x="838200" y="365127"/>
            <a:ext cx="105156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300"/>
              <a:t>Click to edit Master title style</a:t>
            </a:r>
          </a:p>
        </p:txBody>
      </p:sp>
      <p:sp>
        <p:nvSpPr>
          <p:cNvPr id="8"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258392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192584"/>
            <a:ext cx="51816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192584"/>
            <a:ext cx="51816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9/3/2019</a:t>
            </a:fld>
            <a:endParaRPr lang="en-US"/>
          </a:p>
        </p:txBody>
      </p:sp>
      <p:sp>
        <p:nvSpPr>
          <p:cNvPr id="8"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10" name="Footer Placeholder 7">
            <a:extLst>
              <a:ext uri="{FF2B5EF4-FFF2-40B4-BE49-F238E27FC236}">
                <a16:creationId xmlns:a16="http://schemas.microsoft.com/office/drawing/2014/main" xmlns="" id="{130A8189-4FEF-4CE0-9C81-3CDB6240358F}"/>
              </a:ext>
            </a:extLst>
          </p:cNvPr>
          <p:cNvSpPr>
            <a:spLocks noGrp="1"/>
          </p:cNvSpPr>
          <p:nvPr>
            <p:ph type="ftr" sz="quarter" idx="11"/>
          </p:nvPr>
        </p:nvSpPr>
        <p:spPr>
          <a:xfrm>
            <a:off x="4038600" y="6356350"/>
            <a:ext cx="4114800" cy="365125"/>
          </a:xfrm>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7903211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9" y="1132519"/>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89" y="1956431"/>
            <a:ext cx="5157787"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132519"/>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1" y="1956431"/>
            <a:ext cx="5183188"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9/3/2019</a:t>
            </a:fld>
            <a:endParaRPr lang="en-US"/>
          </a:p>
        </p:txBody>
      </p:sp>
      <p:sp>
        <p:nvSpPr>
          <p:cNvPr id="8" name="Footer Placeholder 7"/>
          <p:cNvSpPr>
            <a:spLocks noGrp="1"/>
          </p:cNvSpPr>
          <p:nvPr>
            <p:ph type="ftr" sz="quarter" idx="11"/>
          </p:nvPr>
        </p:nvSpPr>
        <p:spPr/>
        <p:txBody>
          <a:bodyPr/>
          <a:lstStyle/>
          <a:p>
            <a:r>
              <a:rPr lang="en-US" dirty="0"/>
              <a:t>Kwartler</a:t>
            </a:r>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6375021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6"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8" name="Footer Placeholder 7">
            <a:extLst>
              <a:ext uri="{FF2B5EF4-FFF2-40B4-BE49-F238E27FC236}">
                <a16:creationId xmlns:a16="http://schemas.microsoft.com/office/drawing/2014/main" xmlns="" id="{9AA0CF89-B355-4956-8ED3-76727CCF5BC2}"/>
              </a:ext>
            </a:extLst>
          </p:cNvPr>
          <p:cNvSpPr>
            <a:spLocks noGrp="1"/>
          </p:cNvSpPr>
          <p:nvPr>
            <p:ph type="ftr" sz="quarter" idx="11"/>
          </p:nvPr>
        </p:nvSpPr>
        <p:spPr>
          <a:xfrm>
            <a:off x="4038600" y="6356350"/>
            <a:ext cx="4114800" cy="365125"/>
          </a:xfrm>
        </p:spPr>
        <p:txBody>
          <a:bodyPr/>
          <a:lstStyle/>
          <a:p>
            <a:r>
              <a:rPr lang="en-US" dirty="0"/>
              <a:t>Kwartler</a:t>
            </a:r>
          </a:p>
        </p:txBody>
      </p:sp>
      <p:sp>
        <p:nvSpPr>
          <p:cNvPr id="5"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4285218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1083213"/>
            <a:ext cx="617220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1097280"/>
            <a:ext cx="3932237"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9/3/2019</a:t>
            </a:fld>
            <a:endParaRPr lang="en-US"/>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a16="http://schemas.microsoft.com/office/drawing/2014/main" xmlns="" id="{EDA14BE6-1728-4A56-AEF1-23D71589B826}"/>
              </a:ext>
            </a:extLst>
          </p:cNvPr>
          <p:cNvSpPr>
            <a:spLocks noGrp="1"/>
          </p:cNvSpPr>
          <p:nvPr>
            <p:ph type="ftr" sz="quarter" idx="11"/>
          </p:nvPr>
        </p:nvSpPr>
        <p:spPr>
          <a:xfrm>
            <a:off x="4038600" y="6356350"/>
            <a:ext cx="4114800" cy="365125"/>
          </a:xfrm>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5862371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1139483"/>
            <a:ext cx="617220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1181686"/>
            <a:ext cx="3932237"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9/3/2019</a:t>
            </a:fld>
            <a:endParaRPr lang="en-US"/>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a16="http://schemas.microsoft.com/office/drawing/2014/main" xmlns="" id="{EAAF7DC3-F875-4673-AB2B-D34A8D6928FC}"/>
              </a:ext>
            </a:extLst>
          </p:cNvPr>
          <p:cNvSpPr>
            <a:spLocks noGrp="1"/>
          </p:cNvSpPr>
          <p:nvPr>
            <p:ph type="ftr" sz="quarter" idx="11"/>
          </p:nvPr>
        </p:nvSpPr>
        <p:spPr>
          <a:xfrm>
            <a:off x="4038600" y="6356350"/>
            <a:ext cx="4114800" cy="365125"/>
          </a:xfrm>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9542475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1080030"/>
            <a:ext cx="105156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9/3/2019</a:t>
            </a:fld>
            <a:endParaRPr lang="en-US"/>
          </a:p>
        </p:txBody>
      </p:sp>
      <p:sp>
        <p:nvSpPr>
          <p:cNvPr id="7"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a16="http://schemas.microsoft.com/office/drawing/2014/main" xmlns="" id="{2DCD5BBF-F6D7-41AD-B8EF-921E3BFF1EF3}"/>
              </a:ext>
            </a:extLst>
          </p:cNvPr>
          <p:cNvSpPr>
            <a:spLocks noGrp="1"/>
          </p:cNvSpPr>
          <p:nvPr>
            <p:ph type="ftr" sz="quarter" idx="11"/>
          </p:nvPr>
        </p:nvSpPr>
        <p:spPr>
          <a:xfrm>
            <a:off x="4038600" y="6356350"/>
            <a:ext cx="4114800" cy="365125"/>
          </a:xfrm>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606545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53EFC8-4232-4598-94F6-94C0EBAFC469}"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867322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619129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BE256C-8D9A-4404-B47D-41A1AE514425}"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2564227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CB2154-9035-4012-8189-BAAB61C5A5EE}" type="datetime1">
              <a:rPr lang="en-US" smtClean="0"/>
              <a:t>9/3/2019</a:t>
            </a:fld>
            <a:endParaRPr lang="en-US"/>
          </a:p>
        </p:txBody>
      </p:sp>
      <p:sp>
        <p:nvSpPr>
          <p:cNvPr id="8" name="Footer Placeholder 7"/>
          <p:cNvSpPr>
            <a:spLocks noGrp="1"/>
          </p:cNvSpPr>
          <p:nvPr>
            <p:ph type="ftr" sz="quarter" idx="11"/>
          </p:nvPr>
        </p:nvSpPr>
        <p:spPr/>
        <p:txBody>
          <a:bodyPr/>
          <a:lstStyle>
            <a:lvl1pPr>
              <a:defRPr/>
            </a:lvl1pPr>
          </a:lstStyle>
          <a:p>
            <a:r>
              <a:rPr lang="en-US" dirty="0"/>
              <a:t>Kwartler</a:t>
            </a:r>
          </a:p>
        </p:txBody>
      </p:sp>
      <p:sp>
        <p:nvSpPr>
          <p:cNvPr id="9" name="Slide Number Placeholder 5"/>
          <p:cNvSpPr>
            <a:spLocks noGrp="1"/>
          </p:cNvSpPr>
          <p:nvPr>
            <p:ph type="sldNum" sz="quarter" idx="12"/>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484772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95487"/>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dirty="0"/>
              <a:t>Kwartler</a:t>
            </a:r>
          </a:p>
        </p:txBody>
      </p:sp>
      <p:sp>
        <p:nvSpPr>
          <p:cNvPr id="5"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2236018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9/3/2019</a:t>
            </a:fld>
            <a:endParaRPr lang="en-US"/>
          </a:p>
        </p:txBody>
      </p:sp>
      <p:sp>
        <p:nvSpPr>
          <p:cNvPr id="3" name="Footer Placeholder 2"/>
          <p:cNvSpPr>
            <a:spLocks noGrp="1"/>
          </p:cNvSpPr>
          <p:nvPr>
            <p:ph type="ftr" sz="quarter" idx="11"/>
          </p:nvPr>
        </p:nvSpPr>
        <p:spPr/>
        <p:txBody>
          <a:bodyPr/>
          <a:lstStyle/>
          <a:p>
            <a:r>
              <a:rPr lang="en-US" dirty="0"/>
              <a:t>Kwartler</a:t>
            </a:r>
          </a:p>
        </p:txBody>
      </p:sp>
      <p:sp>
        <p:nvSpPr>
          <p:cNvPr id="6" name="Title 1">
            <a:extLst>
              <a:ext uri="{FF2B5EF4-FFF2-40B4-BE49-F238E27FC236}">
                <a16:creationId xmlns:a16="http://schemas.microsoft.com/office/drawing/2014/main" xmlns="" id="{B4B018D7-BD37-445E-B8A2-00CA70FB2FC8}"/>
              </a:ext>
            </a:extLst>
          </p:cNvPr>
          <p:cNvSpPr>
            <a:spLocks noGrp="1"/>
          </p:cNvSpPr>
          <p:nvPr>
            <p:ph type="title"/>
          </p:nvPr>
        </p:nvSpPr>
        <p:spPr>
          <a:xfrm>
            <a:off x="838200" y="365125"/>
            <a:ext cx="10515600" cy="495487"/>
          </a:xfrm>
        </p:spPr>
        <p:txBody>
          <a:bodyPr/>
          <a:lstStyle/>
          <a:p>
            <a:r>
              <a:rPr lang="en-US" dirty="0"/>
              <a:t>Click to edit Master title style</a:t>
            </a:r>
          </a:p>
        </p:txBody>
      </p:sp>
      <p:sp>
        <p:nvSpPr>
          <p:cNvPr id="5"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5699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599012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119501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58156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437B94-E2BF-44DC-ADC5-B05FC9934E9D}" type="datetime1">
              <a:rPr lang="en-US" smtClean="0"/>
              <a:t>9/3/2019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cxnSp>
        <p:nvCxnSpPr>
          <p:cNvPr id="7" name="Straight Connector 6">
            <a:extLst>
              <a:ext uri="{FF2B5EF4-FFF2-40B4-BE49-F238E27FC236}">
                <a16:creationId xmlns:a16="http://schemas.microsoft.com/office/drawing/2014/main" xmlns="" id="{2B7CA1FE-8EFA-484B-B6F8-DA6F7BE51057}"/>
              </a:ext>
            </a:extLst>
          </p:cNvPr>
          <p:cNvCxnSpPr/>
          <p:nvPr userDrawn="1"/>
        </p:nvCxnSpPr>
        <p:spPr>
          <a:xfrm>
            <a:off x="384518" y="1026944"/>
            <a:ext cx="11422967"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10593462" y="6403292"/>
            <a:ext cx="1443790" cy="274320"/>
          </a:xfrm>
          <a:prstGeom prst="rect">
            <a:avLst/>
          </a:prstGeom>
        </p:spPr>
      </p:pic>
    </p:spTree>
    <p:extLst>
      <p:ext uri="{BB962C8B-B14F-4D97-AF65-F5344CB8AC3E}">
        <p14:creationId xmlns:p14="http://schemas.microsoft.com/office/powerpoint/2010/main" val="37904472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64" r:id="rId12"/>
    <p:sldLayoutId id="2147483665" r:id="rId13"/>
    <p:sldLayoutId id="2147483666" r:id="rId14"/>
    <p:sldLayoutId id="2147483668" r:id="rId15"/>
    <p:sldLayoutId id="2147483669" r:id="rId16"/>
    <p:sldLayoutId id="2147483670"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kwartler/Quantitative_Financial_Risk_Management_with_R"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hyperlink" Target="mtgstocks.com" TargetMode="External"/><Relationship Id="rId2" Type="http://schemas.openxmlformats.org/officeDocument/2006/relationships/hyperlink" Target="mtggoldfish.com" TargetMode="External"/><Relationship Id="rId1" Type="http://schemas.openxmlformats.org/officeDocument/2006/relationships/slideLayout" Target="../slideLayouts/slideLayout6.xml"/><Relationship Id="rId5" Type="http://schemas.openxmlformats.org/officeDocument/2006/relationships/image" Target="../media/image62.png"/><Relationship Id="rId4" Type="http://schemas.openxmlformats.org/officeDocument/2006/relationships/image" Target="../media/image6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14.xml"/><Relationship Id="rId4" Type="http://schemas.openxmlformats.org/officeDocument/2006/relationships/image" Target="../media/image69.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ycharts.com/companies/AMZN/revenues" TargetMode="Externa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hyperlink" Target="https://www.linkedin.com/in/edwardkwartler/" TargetMode="External"/><Relationship Id="rId12"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6.jpeg"/><Relationship Id="rId11" Type="http://schemas.openxmlformats.org/officeDocument/2006/relationships/image" Target="../media/image10.png"/><Relationship Id="rId5" Type="http://schemas.openxmlformats.org/officeDocument/2006/relationships/image" Target="../media/image5.pn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6.xml"/><Relationship Id="rId5" Type="http://schemas.openxmlformats.org/officeDocument/2006/relationships/image" Target="../media/image26.jpeg"/><Relationship Id="rId4" Type="http://schemas.openxmlformats.org/officeDocument/2006/relationships/image" Target="../media/image25.jpeg"/></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6.xml"/><Relationship Id="rId5" Type="http://schemas.openxmlformats.org/officeDocument/2006/relationships/image" Target="../media/image26.jpeg"/><Relationship Id="rId4" Type="http://schemas.openxmlformats.org/officeDocument/2006/relationships/image" Target="../media/image25.jpeg"/></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6.xml"/><Relationship Id="rId5" Type="http://schemas.openxmlformats.org/officeDocument/2006/relationships/image" Target="../media/image26.jpeg"/><Relationship Id="rId4" Type="http://schemas.openxmlformats.org/officeDocument/2006/relationships/image" Target="../media/image25.jpeg"/></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6.xml"/><Relationship Id="rId5" Type="http://schemas.openxmlformats.org/officeDocument/2006/relationships/image" Target="../media/image26.jpeg"/><Relationship Id="rId4" Type="http://schemas.openxmlformats.org/officeDocument/2006/relationships/image" Target="../media/image25.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hyperlink" Target="https://www.steadygo.digital/blog/terrible-stock-photos/"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www.lendingclub.com/info/download-data.action" TargetMode="Externa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7A20D1-C38F-40A5-B020-EBD3D0FC1155}"/>
              </a:ext>
            </a:extLst>
          </p:cNvPr>
          <p:cNvSpPr>
            <a:spLocks noGrp="1"/>
          </p:cNvSpPr>
          <p:nvPr>
            <p:ph type="ctrTitle"/>
          </p:nvPr>
        </p:nvSpPr>
        <p:spPr/>
        <p:txBody>
          <a:bodyPr>
            <a:normAutofit/>
          </a:bodyPr>
          <a:lstStyle/>
          <a:p>
            <a:r>
              <a:rPr lang="en-US" sz="4800" dirty="0"/>
              <a:t>Introduction to Quantitative Financial Risk Management with R</a:t>
            </a:r>
          </a:p>
        </p:txBody>
      </p:sp>
      <p:sp>
        <p:nvSpPr>
          <p:cNvPr id="3" name="Subtitle 2">
            <a:extLst>
              <a:ext uri="{FF2B5EF4-FFF2-40B4-BE49-F238E27FC236}">
                <a16:creationId xmlns:a16="http://schemas.microsoft.com/office/drawing/2014/main" xmlns="" id="{629F9E77-3FDD-40CA-82E9-3C67E139D3A1}"/>
              </a:ext>
            </a:extLst>
          </p:cNvPr>
          <p:cNvSpPr>
            <a:spLocks noGrp="1"/>
          </p:cNvSpPr>
          <p:nvPr>
            <p:ph type="subTitle" idx="1"/>
          </p:nvPr>
        </p:nvSpPr>
        <p:spPr/>
        <p:txBody>
          <a:bodyPr/>
          <a:lstStyle/>
          <a:p>
            <a:r>
              <a:rPr lang="en-US" dirty="0"/>
              <a:t>Ted Kwartler</a:t>
            </a:r>
          </a:p>
        </p:txBody>
      </p:sp>
      <p:sp>
        <p:nvSpPr>
          <p:cNvPr id="4" name="Date Placeholder 3">
            <a:extLst>
              <a:ext uri="{FF2B5EF4-FFF2-40B4-BE49-F238E27FC236}">
                <a16:creationId xmlns:a16="http://schemas.microsoft.com/office/drawing/2014/main" xmlns="" id="{8909B2EE-DD66-4058-A696-AC289906954A}"/>
              </a:ext>
            </a:extLst>
          </p:cNvPr>
          <p:cNvSpPr>
            <a:spLocks noGrp="1"/>
          </p:cNvSpPr>
          <p:nvPr>
            <p:ph type="dt" sz="half" idx="10"/>
          </p:nvPr>
        </p:nvSpPr>
        <p:spPr/>
        <p:txBody>
          <a:bodyPr/>
          <a:lstStyle/>
          <a:p>
            <a:fld id="{5738B90E-0779-4C36-915C-6F05FCD89456}" type="datetime1">
              <a:rPr lang="en-US" smtClean="0"/>
              <a:t>9/3/2019</a:t>
            </a:fld>
            <a:endParaRPr lang="en-US"/>
          </a:p>
        </p:txBody>
      </p:sp>
      <p:sp>
        <p:nvSpPr>
          <p:cNvPr id="6" name="Footer Placeholder 5">
            <a:extLst>
              <a:ext uri="{FF2B5EF4-FFF2-40B4-BE49-F238E27FC236}">
                <a16:creationId xmlns:a16="http://schemas.microsoft.com/office/drawing/2014/main" xmlns="" id="{31E96655-E1DA-41A3-90E3-F63E0ECB1AE6}"/>
              </a:ext>
            </a:extLst>
          </p:cNvPr>
          <p:cNvSpPr>
            <a:spLocks noGrp="1"/>
          </p:cNvSpPr>
          <p:nvPr>
            <p:ph type="ftr" sz="quarter" idx="11"/>
          </p:nvPr>
        </p:nvSpPr>
        <p:spPr/>
        <p:txBody>
          <a:bodyPr/>
          <a:lstStyle/>
          <a:p>
            <a:r>
              <a:rPr lang="en-US" dirty="0"/>
              <a:t>Kwartler</a:t>
            </a:r>
          </a:p>
        </p:txBody>
      </p:sp>
      <p:sp>
        <p:nvSpPr>
          <p:cNvPr id="5" name="Slide Number Placeholder 4">
            <a:extLst>
              <a:ext uri="{FF2B5EF4-FFF2-40B4-BE49-F238E27FC236}">
                <a16:creationId xmlns:a16="http://schemas.microsoft.com/office/drawing/2014/main" xmlns="" id="{A46ACE7D-882D-448A-8D8E-544494B44B9F}"/>
              </a:ext>
            </a:extLst>
          </p:cNvPr>
          <p:cNvSpPr>
            <a:spLocks noGrp="1"/>
          </p:cNvSpPr>
          <p:nvPr>
            <p:ph type="sldNum" sz="quarter" idx="4294967295"/>
          </p:nvPr>
        </p:nvSpPr>
        <p:spPr>
          <a:xfrm>
            <a:off x="8610600" y="6356350"/>
            <a:ext cx="1996996" cy="365125"/>
          </a:xfrm>
        </p:spPr>
        <p:txBody>
          <a:bodyPr/>
          <a:lstStyle/>
          <a:p>
            <a:fld id="{37290FF7-652B-4475-AEAB-8B1A5D23AE09}" type="slidenum">
              <a:rPr lang="en-US" smtClean="0"/>
              <a:t>1</a:t>
            </a:fld>
            <a:endParaRPr lang="en-US" dirty="0"/>
          </a:p>
        </p:txBody>
      </p:sp>
      <p:sp>
        <p:nvSpPr>
          <p:cNvPr id="7" name="Rectangle 6"/>
          <p:cNvSpPr/>
          <p:nvPr/>
        </p:nvSpPr>
        <p:spPr>
          <a:xfrm>
            <a:off x="2258796" y="4988467"/>
            <a:ext cx="7674409" cy="369332"/>
          </a:xfrm>
          <a:prstGeom prst="rect">
            <a:avLst/>
          </a:prstGeom>
        </p:spPr>
        <p:txBody>
          <a:bodyPr wrap="none">
            <a:spAutoFit/>
          </a:bodyPr>
          <a:lstStyle/>
          <a:p>
            <a:pPr algn="ctr"/>
            <a:r>
              <a:rPr lang="en-US" dirty="0">
                <a:hlinkClick r:id="rId3"/>
              </a:rPr>
              <a:t>https://github.com/kwartler/Quantitative_Financial_Risk_Management_with_R</a:t>
            </a:r>
            <a:endParaRPr lang="en-US" b="1" dirty="0"/>
          </a:p>
        </p:txBody>
      </p:sp>
    </p:spTree>
    <p:extLst>
      <p:ext uri="{BB962C8B-B14F-4D97-AF65-F5344CB8AC3E}">
        <p14:creationId xmlns:p14="http://schemas.microsoft.com/office/powerpoint/2010/main" val="2267810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Keep in mind for trading…</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10</a:t>
            </a:fld>
            <a:endParaRPr lang="en-US"/>
          </a:p>
        </p:txBody>
      </p:sp>
      <p:sp>
        <p:nvSpPr>
          <p:cNvPr id="7" name="Rectangle 6"/>
          <p:cNvSpPr/>
          <p:nvPr/>
        </p:nvSpPr>
        <p:spPr>
          <a:xfrm>
            <a:off x="426720" y="1171570"/>
            <a:ext cx="11338560" cy="79269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In the short term the market is a NEGATIVE sum transaction.  Market “makers” make money on the transactions.  Retail investors pay a commission/fee for the trade.</a:t>
            </a:r>
            <a:endParaRPr lang="en-US" sz="2400" dirty="0"/>
          </a:p>
        </p:txBody>
      </p:sp>
      <p:pic>
        <p:nvPicPr>
          <p:cNvPr id="8" name="Picture 2" descr="Image result for knight capita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7162" y="2923777"/>
            <a:ext cx="4257676" cy="161436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557295"/>
            <a:ext cx="11338560" cy="5386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Be careful &amp; be sure to test your methods!</a:t>
            </a:r>
            <a:endParaRPr lang="en-US" sz="2400" dirty="0"/>
          </a:p>
        </p:txBody>
      </p:sp>
    </p:spTree>
    <p:extLst>
      <p:ext uri="{BB962C8B-B14F-4D97-AF65-F5344CB8AC3E}">
        <p14:creationId xmlns:p14="http://schemas.microsoft.com/office/powerpoint/2010/main" val="9234997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Making a CAPM style plot</a:t>
            </a:r>
            <a:endParaRPr lang="en-US" dirty="0"/>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C8490E38-330F-46EB-B084-70603F6FD81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100</a:t>
            </a:fld>
            <a:endParaRPr lang="en-US" dirty="0"/>
          </a:p>
        </p:txBody>
      </p:sp>
      <p:pic>
        <p:nvPicPr>
          <p:cNvPr id="7170" name="Picture 2" descr="Image result for CAPM">
            <a:extLst>
              <a:ext uri="{FF2B5EF4-FFF2-40B4-BE49-F238E27FC236}">
                <a16:creationId xmlns:a16="http://schemas.microsoft.com/office/drawing/2014/main" xmlns="" id="{74CDE1BA-D0E4-4F71-8CC8-03782C3AC7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2266" y="1092298"/>
            <a:ext cx="7707469" cy="4603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64688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a:t>
            </a:r>
            <a:r>
              <a:rPr lang="en-US" dirty="0" smtClean="0"/>
              <a:t>2_ConsumerCreditScoring.R</a:t>
            </a:r>
            <a:endParaRPr lang="en-US" dirty="0"/>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extBox 6"/>
          <p:cNvSpPr txBox="1"/>
          <p:nvPr/>
        </p:nvSpPr>
        <p:spPr>
          <a:xfrm>
            <a:off x="838199" y="1577155"/>
            <a:ext cx="5759825" cy="2000548"/>
          </a:xfrm>
          <a:prstGeom prst="rect">
            <a:avLst/>
          </a:prstGeom>
          <a:noFill/>
        </p:spPr>
        <p:txBody>
          <a:bodyPr wrap="square" rtlCol="0">
            <a:spAutoFit/>
          </a:bodyPr>
          <a:lstStyle/>
          <a:p>
            <a:r>
              <a:rPr lang="en-US" sz="4000" u="sng" dirty="0"/>
              <a:t>Learning Objective:</a:t>
            </a:r>
          </a:p>
          <a:p>
            <a:pPr marL="285750" indent="-285750">
              <a:buFont typeface="Arial" panose="020B0604020202020204" pitchFamily="34" charset="0"/>
              <a:buChar char="•"/>
            </a:pPr>
            <a:r>
              <a:rPr lang="en-US" sz="2800" dirty="0"/>
              <a:t>Score notes</a:t>
            </a:r>
          </a:p>
          <a:p>
            <a:pPr marL="285750" indent="-285750">
              <a:buFont typeface="Arial" panose="020B0604020202020204" pitchFamily="34" charset="0"/>
              <a:buChar char="•"/>
            </a:pPr>
            <a:r>
              <a:rPr lang="en-US" sz="2800" dirty="0"/>
              <a:t>Make a plot similar to CAPM &amp; identify top loans to fund</a:t>
            </a:r>
          </a:p>
        </p:txBody>
      </p:sp>
      <p:sp>
        <p:nvSpPr>
          <p:cNvPr id="8" name="Slide Number Placeholder 4">
            <a:extLst>
              <a:ext uri="{FF2B5EF4-FFF2-40B4-BE49-F238E27FC236}">
                <a16:creationId xmlns:a16="http://schemas.microsoft.com/office/drawing/2014/main" xmlns="" id="{C8490E38-330F-46EB-B084-70603F6FD81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101</a:t>
            </a:fld>
            <a:endParaRPr lang="en-US" dirty="0"/>
          </a:p>
        </p:txBody>
      </p:sp>
      <p:pic>
        <p:nvPicPr>
          <p:cNvPr id="7170" name="Picture 2" descr="Image result for CAPM">
            <a:extLst>
              <a:ext uri="{FF2B5EF4-FFF2-40B4-BE49-F238E27FC236}">
                <a16:creationId xmlns:a16="http://schemas.microsoft.com/office/drawing/2014/main" xmlns="" id="{74CDE1BA-D0E4-4F71-8CC8-03782C3AC7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0752" y="2361985"/>
            <a:ext cx="55816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19377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23411953"/>
              </p:ext>
            </p:extLst>
          </p:nvPr>
        </p:nvGraphicFramePr>
        <p:xfrm>
          <a:off x="3190413" y="1111250"/>
          <a:ext cx="5811174" cy="240792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xmlns="" val="20002"/>
                    </a:ext>
                  </a:extLst>
                </a:gridCol>
              </a:tblGrid>
              <a:tr h="370840">
                <a:tc>
                  <a:txBody>
                    <a:bodyPr/>
                    <a:lstStyle/>
                    <a:p>
                      <a:r>
                        <a:rPr lang="en-US" sz="2000" b="0" strike="noStrike" dirty="0" smtClean="0">
                          <a:solidFill>
                            <a:schemeClr val="bg1"/>
                          </a:solidFill>
                        </a:rPr>
                        <a:t>Topic VII</a:t>
                      </a:r>
                      <a:endParaRPr lang="en-US" sz="2000" b="0" strike="noStrike" dirty="0">
                        <a:solidFill>
                          <a:schemeClr val="bg1"/>
                        </a:solidFill>
                      </a:endParaRPr>
                    </a:p>
                  </a:txBody>
                  <a:tcPr/>
                </a:tc>
                <a:extLst>
                  <a:ext uri="{0D108BD9-81ED-4DB2-BD59-A6C34878D82A}">
                    <a16:rowId xmlns:a16="http://schemas.microsoft.com/office/drawing/2014/main" xmlns=""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Simulating a Non-Traditional Mkt Opportunity</a:t>
                      </a:r>
                      <a:endParaRPr lang="en-US" sz="1800" b="1" i="0" kern="1200" baseline="0" dirty="0" smtClean="0">
                        <a:solidFill>
                          <a:schemeClr val="dk1"/>
                        </a:solidFill>
                        <a:effectLst/>
                        <a:latin typeface="+mn-lt"/>
                        <a:ea typeface="+mn-ea"/>
                        <a:cs typeface="+mn-cs"/>
                      </a:endParaRPr>
                    </a:p>
                    <a:p>
                      <a:pPr marL="285750" indent="-285750" fontAlgn="base">
                        <a:buFont typeface="Arial" panose="020B0604020202020204" pitchFamily="34" charset="0"/>
                        <a:buChar char="•"/>
                      </a:pPr>
                      <a:r>
                        <a:rPr lang="en-US" sz="1800" b="0" i="0" kern="1200" dirty="0" smtClean="0">
                          <a:solidFill>
                            <a:schemeClr val="dk1"/>
                          </a:solidFill>
                          <a:effectLst/>
                          <a:latin typeface="+mn-lt"/>
                          <a:ea typeface="+mn-ea"/>
                          <a:cs typeface="+mn-cs"/>
                        </a:rPr>
                        <a:t>Review the trading card market as an investment vehicle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smtClean="0">
                          <a:solidFill>
                            <a:schemeClr val="dk1"/>
                          </a:solidFill>
                          <a:effectLst/>
                          <a:latin typeface="+mn-lt"/>
                          <a:ea typeface="+mn-ea"/>
                          <a:cs typeface="+mn-cs"/>
                        </a:rPr>
                        <a:t>Structure problem for analysis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baseline="0" dirty="0" smtClean="0">
                          <a:solidFill>
                            <a:schemeClr val="dk1"/>
                          </a:solidFill>
                          <a:effectLst/>
                          <a:latin typeface="+mn-lt"/>
                          <a:ea typeface="+mn-ea"/>
                          <a:cs typeface="+mn-cs"/>
                        </a:rPr>
                        <a:t>Sample with probability &amp; simulate mkt buying to quantify risk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baseline="0" dirty="0" smtClean="0">
                          <a:solidFill>
                            <a:schemeClr val="dk1"/>
                          </a:solidFill>
                          <a:effectLst/>
                          <a:latin typeface="+mn-lt"/>
                          <a:ea typeface="+mn-ea"/>
                          <a:cs typeface="+mn-cs"/>
                        </a:rPr>
                        <a:t>Q &amp; 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b="0" i="0" kern="1200" dirty="0" smtClean="0">
                        <a:solidFill>
                          <a:schemeClr val="dk1"/>
                        </a:solidFill>
                        <a:effectLst/>
                        <a:latin typeface="+mn-lt"/>
                        <a:ea typeface="+mn-ea"/>
                        <a:cs typeface="+mn-cs"/>
                      </a:endParaRPr>
                    </a:p>
                  </a:txBody>
                  <a:tcPr/>
                </a:tc>
                <a:extLst>
                  <a:ext uri="{0D108BD9-81ED-4DB2-BD59-A6C34878D82A}">
                    <a16:rowId xmlns:a16="http://schemas.microsoft.com/office/drawing/2014/main" xmlns=""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102</a:t>
            </a:fld>
            <a:endParaRPr lang="en-US" dirty="0"/>
          </a:p>
        </p:txBody>
      </p:sp>
    </p:spTree>
    <p:extLst>
      <p:ext uri="{BB962C8B-B14F-4D97-AF65-F5344CB8AC3E}">
        <p14:creationId xmlns:p14="http://schemas.microsoft.com/office/powerpoint/2010/main" val="194418936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Non-Traditional Markets</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grpSp>
        <p:nvGrpSpPr>
          <p:cNvPr id="4" name="Group 3"/>
          <p:cNvGrpSpPr/>
          <p:nvPr/>
        </p:nvGrpSpPr>
        <p:grpSpPr>
          <a:xfrm>
            <a:off x="2247900" y="1633165"/>
            <a:ext cx="7696200" cy="2976562"/>
            <a:chOff x="200247" y="1633165"/>
            <a:chExt cx="7696200" cy="2976562"/>
          </a:xfrm>
        </p:grpSpPr>
        <p:cxnSp>
          <p:nvCxnSpPr>
            <p:cNvPr id="8" name="Straight Connector 7"/>
            <p:cNvCxnSpPr/>
            <p:nvPr/>
          </p:nvCxnSpPr>
          <p:spPr>
            <a:xfrm>
              <a:off x="4315047" y="1980827"/>
              <a:ext cx="0" cy="26289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00247" y="2609477"/>
              <a:ext cx="3398816" cy="1754326"/>
            </a:xfrm>
            <a:prstGeom prst="rect">
              <a:avLst/>
            </a:prstGeom>
            <a:noFill/>
          </p:spPr>
          <p:txBody>
            <a:bodyPr wrap="none" rtlCol="0">
              <a:spAutoFit/>
            </a:bodyPr>
            <a:lstStyle/>
            <a:p>
              <a:pPr marL="285750" indent="-285750">
                <a:buFont typeface="Arial" panose="020B0604020202020204" pitchFamily="34" charset="0"/>
                <a:buChar char="•"/>
              </a:pPr>
              <a:r>
                <a:rPr lang="en-US" dirty="0"/>
                <a:t>Stock Markets</a:t>
              </a:r>
            </a:p>
            <a:p>
              <a:pPr marL="285750" indent="-285750">
                <a:buFont typeface="Arial" panose="020B0604020202020204" pitchFamily="34" charset="0"/>
                <a:buChar char="•"/>
              </a:pPr>
              <a:r>
                <a:rPr lang="en-US" dirty="0"/>
                <a:t>Bond Markets</a:t>
              </a:r>
            </a:p>
            <a:p>
              <a:pPr marL="285750" indent="-285750">
                <a:buFont typeface="Arial" panose="020B0604020202020204" pitchFamily="34" charset="0"/>
                <a:buChar char="•"/>
              </a:pPr>
              <a:r>
                <a:rPr lang="en-US" dirty="0"/>
                <a:t>Housing/Mortgages</a:t>
              </a:r>
            </a:p>
            <a:p>
              <a:pPr marL="285750" indent="-285750">
                <a:buFont typeface="Arial" panose="020B0604020202020204" pitchFamily="34" charset="0"/>
                <a:buChar char="•"/>
              </a:pPr>
              <a:r>
                <a:rPr lang="en-US" dirty="0"/>
                <a:t>Commodities – Gold, Silver etc.</a:t>
              </a:r>
            </a:p>
            <a:p>
              <a:pPr marL="285750" indent="-285750">
                <a:buFont typeface="Arial" panose="020B0604020202020204" pitchFamily="34" charset="0"/>
                <a:buChar char="•"/>
              </a:pPr>
              <a:r>
                <a:rPr lang="en-US" dirty="0"/>
                <a:t>Crop Futures</a:t>
              </a:r>
            </a:p>
            <a:p>
              <a:pPr marL="285750" indent="-285750">
                <a:buFont typeface="Arial" panose="020B0604020202020204" pitchFamily="34" charset="0"/>
                <a:buChar char="•"/>
              </a:pPr>
              <a:r>
                <a:rPr lang="en-US" dirty="0"/>
                <a:t>Consumer Credit</a:t>
              </a:r>
            </a:p>
          </p:txBody>
        </p:sp>
        <p:sp>
          <p:nvSpPr>
            <p:cNvPr id="10" name="TextBox 9"/>
            <p:cNvSpPr txBox="1"/>
            <p:nvPr/>
          </p:nvSpPr>
          <p:spPr>
            <a:xfrm>
              <a:off x="4724623" y="2476127"/>
              <a:ext cx="2563779" cy="1477328"/>
            </a:xfrm>
            <a:prstGeom prst="rect">
              <a:avLst/>
            </a:prstGeom>
            <a:noFill/>
          </p:spPr>
          <p:txBody>
            <a:bodyPr wrap="none" rtlCol="0">
              <a:spAutoFit/>
            </a:bodyPr>
            <a:lstStyle/>
            <a:p>
              <a:pPr marL="285750" indent="-285750">
                <a:buFont typeface="Arial" panose="020B0604020202020204" pitchFamily="34" charset="0"/>
                <a:buChar char="•"/>
              </a:pPr>
              <a:r>
                <a:rPr lang="en-US" dirty="0"/>
                <a:t>Crypto-currencies</a:t>
              </a:r>
            </a:p>
            <a:p>
              <a:pPr marL="285750" indent="-285750">
                <a:buFont typeface="Arial" panose="020B0604020202020204" pitchFamily="34" charset="0"/>
                <a:buChar char="•"/>
              </a:pPr>
              <a:r>
                <a:rPr lang="en-US" dirty="0"/>
                <a:t>Beanie Babies</a:t>
              </a:r>
            </a:p>
            <a:p>
              <a:pPr marL="285750" indent="-285750">
                <a:buFont typeface="Arial" panose="020B0604020202020204" pitchFamily="34" charset="0"/>
                <a:buChar char="•"/>
              </a:pPr>
              <a:r>
                <a:rPr lang="en-US" dirty="0"/>
                <a:t>Derivatives (originally)</a:t>
              </a:r>
            </a:p>
            <a:p>
              <a:pPr marL="285750" indent="-285750">
                <a:buFont typeface="Arial" panose="020B0604020202020204" pitchFamily="34" charset="0"/>
                <a:buChar char="•"/>
              </a:pPr>
              <a:r>
                <a:rPr lang="en-US" dirty="0"/>
                <a:t>Web Domains</a:t>
              </a:r>
            </a:p>
            <a:p>
              <a:pPr marL="285750" indent="-285750">
                <a:buFont typeface="Arial" panose="020B0604020202020204" pitchFamily="34" charset="0"/>
                <a:buChar char="•"/>
              </a:pPr>
              <a:r>
                <a:rPr lang="en-US" dirty="0"/>
                <a:t>…</a:t>
              </a:r>
            </a:p>
          </p:txBody>
        </p:sp>
        <p:sp>
          <p:nvSpPr>
            <p:cNvPr id="11" name="Rectangle 10"/>
            <p:cNvSpPr/>
            <p:nvPr/>
          </p:nvSpPr>
          <p:spPr>
            <a:xfrm>
              <a:off x="443135" y="1695077"/>
              <a:ext cx="3186112" cy="4000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a:t>
              </a:r>
            </a:p>
          </p:txBody>
        </p:sp>
        <p:sp>
          <p:nvSpPr>
            <p:cNvPr id="12" name="Rectangle 11"/>
            <p:cNvSpPr/>
            <p:nvPr/>
          </p:nvSpPr>
          <p:spPr>
            <a:xfrm>
              <a:off x="4710335" y="1633165"/>
              <a:ext cx="3186112" cy="4000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Non-Traditional</a:t>
              </a:r>
            </a:p>
          </p:txBody>
        </p:sp>
      </p:grpSp>
      <p:sp>
        <p:nvSpPr>
          <p:cNvPr id="13" name="Slide Number Placeholder 4">
            <a:extLst>
              <a:ext uri="{FF2B5EF4-FFF2-40B4-BE49-F238E27FC236}">
                <a16:creationId xmlns:a16="http://schemas.microsoft.com/office/drawing/2014/main" xmlns="" id="{F9F3938E-A42F-4DC8-9E31-D7D8AD542EF2}"/>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103</a:t>
            </a:fld>
            <a:endParaRPr lang="en-US" dirty="0"/>
          </a:p>
        </p:txBody>
      </p:sp>
      <p:sp>
        <p:nvSpPr>
          <p:cNvPr id="14" name="Rectangle 13">
            <a:extLst>
              <a:ext uri="{FF2B5EF4-FFF2-40B4-BE49-F238E27FC236}">
                <a16:creationId xmlns:a16="http://schemas.microsoft.com/office/drawing/2014/main" xmlns="" id="{959FBAFB-3A68-44BD-94D2-DF8087F49276}"/>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contrast to traditional markets, emerging or non traditional markets lack transparency, regulations and can often be manipulated more easily.    </a:t>
            </a:r>
          </a:p>
        </p:txBody>
      </p:sp>
    </p:spTree>
    <p:extLst>
      <p:ext uri="{BB962C8B-B14F-4D97-AF65-F5344CB8AC3E}">
        <p14:creationId xmlns:p14="http://schemas.microsoft.com/office/powerpoint/2010/main" val="27017929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A Non-Traditional Mkt…</a:t>
            </a:r>
            <a:endParaRPr lang="en-US" dirty="0"/>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13" name="Slide Number Placeholder 4">
            <a:extLst>
              <a:ext uri="{FF2B5EF4-FFF2-40B4-BE49-F238E27FC236}">
                <a16:creationId xmlns:a16="http://schemas.microsoft.com/office/drawing/2014/main" xmlns="" id="{F9F3938E-A42F-4DC8-9E31-D7D8AD542EF2}"/>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104</a:t>
            </a:fld>
            <a:endParaRPr lang="en-US" dirty="0"/>
          </a:p>
        </p:txBody>
      </p:sp>
      <p:pic>
        <p:nvPicPr>
          <p:cNvPr id="15362" name="Picture 2" descr="Image result for beanie babies meme">
            <a:extLst>
              <a:ext uri="{FF2B5EF4-FFF2-40B4-BE49-F238E27FC236}">
                <a16:creationId xmlns:a16="http://schemas.microsoft.com/office/drawing/2014/main" xmlns="" id="{28E19B7F-A106-4E0B-B9C0-F2FC4C18C8D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133" b="13207"/>
          <a:stretch/>
        </p:blipFill>
        <p:spPr bwMode="auto">
          <a:xfrm>
            <a:off x="2530103" y="1134532"/>
            <a:ext cx="7131794" cy="5266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423656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Another </a:t>
            </a:r>
            <a:r>
              <a:rPr lang="en-US" dirty="0"/>
              <a:t>non-traditional </a:t>
            </a:r>
            <a:r>
              <a:rPr lang="en-US" dirty="0" smtClean="0"/>
              <a:t>Market </a:t>
            </a:r>
            <a:r>
              <a:rPr lang="en-US" dirty="0"/>
              <a:t>Example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2050" name="Picture 2" descr="Image result for magic the gather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39016" y="2130928"/>
            <a:ext cx="3804058" cy="213978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166939" y="5157788"/>
            <a:ext cx="7986712" cy="923330"/>
          </a:xfrm>
          <a:prstGeom prst="rect">
            <a:avLst/>
          </a:prstGeom>
          <a:noFill/>
        </p:spPr>
        <p:txBody>
          <a:bodyPr wrap="square" rtlCol="0">
            <a:spAutoFit/>
          </a:bodyPr>
          <a:lstStyle/>
          <a:p>
            <a:r>
              <a:rPr lang="en-US" dirty="0"/>
              <a:t>Owned by Hasbro, MTG is a 25 year old collectible trading card game.  It is estimated that there are 8-12million players worldwide.  Thus is it popular and has demonstrated longevity unlike other non-traditional markets.  </a:t>
            </a:r>
          </a:p>
        </p:txBody>
      </p:sp>
      <p:pic>
        <p:nvPicPr>
          <p:cNvPr id="1026" name="Picture 2" descr="Image result for magic the gathering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4650" y="1614487"/>
            <a:ext cx="3270250" cy="3270250"/>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4">
            <a:extLst>
              <a:ext uri="{FF2B5EF4-FFF2-40B4-BE49-F238E27FC236}">
                <a16:creationId xmlns:a16="http://schemas.microsoft.com/office/drawing/2014/main" xmlns="" id="{FF8CC77B-9CB1-4FA1-9719-D3E87A5D384A}"/>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105</a:t>
            </a:fld>
            <a:endParaRPr lang="en-US" dirty="0"/>
          </a:p>
        </p:txBody>
      </p:sp>
    </p:spTree>
    <p:extLst>
      <p:ext uri="{BB962C8B-B14F-4D97-AF65-F5344CB8AC3E}">
        <p14:creationId xmlns:p14="http://schemas.microsoft.com/office/powerpoint/2010/main" val="30333422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Magic The Gathering</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3074" name="Picture 2" descr="Image result for magic the gather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5384" y="1673692"/>
            <a:ext cx="7021233" cy="3510617"/>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4">
            <a:extLst>
              <a:ext uri="{FF2B5EF4-FFF2-40B4-BE49-F238E27FC236}">
                <a16:creationId xmlns:a16="http://schemas.microsoft.com/office/drawing/2014/main" xmlns="" id="{350E01A1-B955-4061-A3F5-468F93FC5E0E}"/>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106</a:t>
            </a:fld>
            <a:endParaRPr lang="en-US" dirty="0"/>
          </a:p>
        </p:txBody>
      </p:sp>
      <p:sp>
        <p:nvSpPr>
          <p:cNvPr id="9" name="Rectangle 8">
            <a:extLst>
              <a:ext uri="{FF2B5EF4-FFF2-40B4-BE49-F238E27FC236}">
                <a16:creationId xmlns:a16="http://schemas.microsoft.com/office/drawing/2014/main" xmlns="" id="{E9D93CD6-B8AB-4FF1-8046-0707CD4F91A2}"/>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Players create 60 card decks with cards of different abilities for a duel.  Cards are fantasy based with creatures, sorceries, and mythical artifacts.</a:t>
            </a:r>
          </a:p>
        </p:txBody>
      </p:sp>
    </p:spTree>
    <p:extLst>
      <p:ext uri="{BB962C8B-B14F-4D97-AF65-F5344CB8AC3E}">
        <p14:creationId xmlns:p14="http://schemas.microsoft.com/office/powerpoint/2010/main" val="244956895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Magic The Gathering</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a:t>Kwartler CSCI S-96</a:t>
            </a:r>
            <a:endParaRPr lang="en-US" dirty="0"/>
          </a:p>
        </p:txBody>
      </p:sp>
      <p:pic>
        <p:nvPicPr>
          <p:cNvPr id="4098" name="Picture 2" descr="Image result for magic the gathering tournamen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2291" y="2630905"/>
            <a:ext cx="3122865" cy="234214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magic the gathering tourna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3639" y="2253916"/>
            <a:ext cx="4762500" cy="2867025"/>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4">
            <a:extLst>
              <a:ext uri="{FF2B5EF4-FFF2-40B4-BE49-F238E27FC236}">
                <a16:creationId xmlns:a16="http://schemas.microsoft.com/office/drawing/2014/main" xmlns="" id="{47918700-034C-43AD-B526-533DD488FA0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107</a:t>
            </a:fld>
            <a:endParaRPr lang="en-US" dirty="0"/>
          </a:p>
        </p:txBody>
      </p:sp>
      <p:sp>
        <p:nvSpPr>
          <p:cNvPr id="10" name="Rectangle 9">
            <a:extLst>
              <a:ext uri="{FF2B5EF4-FFF2-40B4-BE49-F238E27FC236}">
                <a16:creationId xmlns:a16="http://schemas.microsoft.com/office/drawing/2014/main" xmlns="" id="{975BBC37-33F2-4763-80FC-272AF7B0CE1D}"/>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cards have limited print runs &amp; varying rarities</a:t>
            </a:r>
          </a:p>
        </p:txBody>
      </p:sp>
    </p:spTree>
    <p:extLst>
      <p:ext uri="{BB962C8B-B14F-4D97-AF65-F5344CB8AC3E}">
        <p14:creationId xmlns:p14="http://schemas.microsoft.com/office/powerpoint/2010/main" val="212255949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And that’s why it’s a market…</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34F58E96-EF24-4040-8551-3E12256D1FC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108</a:t>
            </a:fld>
            <a:endParaRPr lang="en-US" dirty="0"/>
          </a:p>
        </p:txBody>
      </p:sp>
      <p:sp>
        <p:nvSpPr>
          <p:cNvPr id="9" name="Rectangle 8">
            <a:extLst>
              <a:ext uri="{FF2B5EF4-FFF2-40B4-BE49-F238E27FC236}">
                <a16:creationId xmlns:a16="http://schemas.microsoft.com/office/drawing/2014/main" xmlns="" id="{DCD3837D-2F38-4B3F-B181-057EA4AF719A}"/>
              </a:ext>
            </a:extLst>
          </p:cNvPr>
          <p:cNvSpPr/>
          <p:nvPr/>
        </p:nvSpPr>
        <p:spPr>
          <a:xfrm>
            <a:off x="200247" y="5735896"/>
            <a:ext cx="11791506" cy="5713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Some cards go up and others down at sites like </a:t>
            </a:r>
            <a:r>
              <a:rPr lang="en-US" dirty="0">
                <a:hlinkClick r:id="rId2" action="ppaction://hlinkfile"/>
              </a:rPr>
              <a:t>mtggoldfish.com</a:t>
            </a:r>
            <a:r>
              <a:rPr lang="en-US" dirty="0"/>
              <a:t> and </a:t>
            </a:r>
            <a:r>
              <a:rPr lang="en-US" dirty="0">
                <a:hlinkClick r:id="rId3" action="ppaction://hlinkfile"/>
              </a:rPr>
              <a:t>mtgstocks.com</a:t>
            </a:r>
            <a:r>
              <a:rPr lang="en-US" dirty="0"/>
              <a:t> </a:t>
            </a:r>
          </a:p>
        </p:txBody>
      </p:sp>
      <p:pic>
        <p:nvPicPr>
          <p:cNvPr id="6" name="Picture 5"/>
          <p:cNvPicPr>
            <a:picLocks noChangeAspect="1"/>
          </p:cNvPicPr>
          <p:nvPr/>
        </p:nvPicPr>
        <p:blipFill>
          <a:blip r:embed="rId4"/>
          <a:stretch>
            <a:fillRect/>
          </a:stretch>
        </p:blipFill>
        <p:spPr>
          <a:xfrm>
            <a:off x="341313" y="1661053"/>
            <a:ext cx="5576888" cy="3098271"/>
          </a:xfrm>
          <a:prstGeom prst="rect">
            <a:avLst/>
          </a:prstGeom>
        </p:spPr>
      </p:pic>
      <p:pic>
        <p:nvPicPr>
          <p:cNvPr id="7" name="Picture 6"/>
          <p:cNvPicPr>
            <a:picLocks noChangeAspect="1"/>
          </p:cNvPicPr>
          <p:nvPr/>
        </p:nvPicPr>
        <p:blipFill>
          <a:blip r:embed="rId5"/>
          <a:stretch>
            <a:fillRect/>
          </a:stretch>
        </p:blipFill>
        <p:spPr>
          <a:xfrm>
            <a:off x="5936192" y="1670577"/>
            <a:ext cx="5560859" cy="3079222"/>
          </a:xfrm>
          <a:prstGeom prst="rect">
            <a:avLst/>
          </a:prstGeom>
        </p:spPr>
      </p:pic>
    </p:spTree>
    <p:extLst>
      <p:ext uri="{BB962C8B-B14F-4D97-AF65-F5344CB8AC3E}">
        <p14:creationId xmlns:p14="http://schemas.microsoft.com/office/powerpoint/2010/main" val="358125207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So how do you get cards?</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TextBox 7"/>
          <p:cNvSpPr txBox="1"/>
          <p:nvPr/>
        </p:nvSpPr>
        <p:spPr>
          <a:xfrm>
            <a:off x="1377483" y="1590094"/>
            <a:ext cx="9437034"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For $19</a:t>
            </a:r>
          </a:p>
          <a:p>
            <a:r>
              <a:rPr lang="en-US" dirty="0"/>
              <a:t>You could buy </a:t>
            </a:r>
            <a:r>
              <a:rPr lang="en-US" dirty="0" err="1"/>
              <a:t>Karn</a:t>
            </a:r>
            <a:r>
              <a:rPr lang="en-US" dirty="0"/>
              <a:t> from an online marketplace.</a:t>
            </a:r>
          </a:p>
          <a:p>
            <a:endParaRPr lang="en-US" dirty="0"/>
          </a:p>
          <a:p>
            <a:pPr marL="285750" indent="-285750">
              <a:buFont typeface="Arial" panose="020B0604020202020204" pitchFamily="34" charset="0"/>
              <a:buChar char="•"/>
            </a:pPr>
            <a:r>
              <a:rPr lang="en-US" sz="2400" dirty="0"/>
              <a:t>For $3  </a:t>
            </a:r>
          </a:p>
          <a:p>
            <a:r>
              <a:rPr lang="en-US" dirty="0"/>
              <a:t>You can open a booster pack from the appropriate expansion set and hope you get it.</a:t>
            </a:r>
          </a:p>
          <a:p>
            <a:endParaRPr lang="en-US" dirty="0"/>
          </a:p>
          <a:p>
            <a:pPr marL="285750" indent="-285750">
              <a:buFont typeface="Arial" panose="020B0604020202020204" pitchFamily="34" charset="0"/>
              <a:buChar char="•"/>
            </a:pPr>
            <a:r>
              <a:rPr lang="en-US" sz="2400" dirty="0"/>
              <a:t>For $90</a:t>
            </a:r>
          </a:p>
          <a:p>
            <a:r>
              <a:rPr lang="en-US" dirty="0"/>
              <a:t>You can buy a booster box of 36 packs from the set and increase your odds of getting it while also getting many other potential valuable cards.  </a:t>
            </a:r>
          </a:p>
          <a:p>
            <a:endParaRPr lang="en-US" dirty="0"/>
          </a:p>
          <a:p>
            <a:pPr marL="285750" indent="-285750">
              <a:buFont typeface="Arial" panose="020B0604020202020204" pitchFamily="34" charset="0"/>
              <a:buChar char="•"/>
            </a:pPr>
            <a:r>
              <a:rPr lang="en-US" sz="2400" dirty="0"/>
              <a:t>For $540 </a:t>
            </a:r>
          </a:p>
          <a:p>
            <a:r>
              <a:rPr lang="en-US" dirty="0"/>
              <a:t>You can buy 6 of the booster boxes in a case.</a:t>
            </a:r>
          </a:p>
        </p:txBody>
      </p:sp>
      <p:sp>
        <p:nvSpPr>
          <p:cNvPr id="10" name="Slide Number Placeholder 4">
            <a:extLst>
              <a:ext uri="{FF2B5EF4-FFF2-40B4-BE49-F238E27FC236}">
                <a16:creationId xmlns:a16="http://schemas.microsoft.com/office/drawing/2014/main" xmlns="" id="{1B4522DB-19B0-4112-8556-4A669998DD4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109</a:t>
            </a:fld>
            <a:endParaRPr lang="en-US" dirty="0"/>
          </a:p>
        </p:txBody>
      </p:sp>
      <p:sp>
        <p:nvSpPr>
          <p:cNvPr id="11" name="Rectangle 10">
            <a:extLst>
              <a:ext uri="{FF2B5EF4-FFF2-40B4-BE49-F238E27FC236}">
                <a16:creationId xmlns:a16="http://schemas.microsoft.com/office/drawing/2014/main" xmlns="" id="{2031CA5D-8A43-43B9-B9EB-EA3E91E17D5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Say you are a player that needs to get </a:t>
            </a:r>
            <a:r>
              <a:rPr lang="en-US" dirty="0" err="1"/>
              <a:t>Karn</a:t>
            </a:r>
            <a:r>
              <a:rPr lang="en-US" dirty="0"/>
              <a:t>, Scion of </a:t>
            </a:r>
            <a:r>
              <a:rPr lang="en-US" dirty="0" err="1"/>
              <a:t>Urza</a:t>
            </a:r>
            <a:r>
              <a:rPr lang="en-US" dirty="0"/>
              <a:t> to complete a deck.</a:t>
            </a:r>
          </a:p>
        </p:txBody>
      </p:sp>
    </p:spTree>
    <p:extLst>
      <p:ext uri="{BB962C8B-B14F-4D97-AF65-F5344CB8AC3E}">
        <p14:creationId xmlns:p14="http://schemas.microsoft.com/office/powerpoint/2010/main" val="3167522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extBox 6"/>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
        <p:nvSpPr>
          <p:cNvPr id="8" name="Slide Number Placeholder 4">
            <a:extLst>
              <a:ext uri="{FF2B5EF4-FFF2-40B4-BE49-F238E27FC236}">
                <a16:creationId xmlns:a16="http://schemas.microsoft.com/office/drawing/2014/main" xmlns="" id="{DB3CD476-8C5E-4AB2-A663-A7728E2070E2}"/>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11</a:t>
            </a:fld>
            <a:endParaRPr lang="en-US" dirty="0"/>
          </a:p>
        </p:txBody>
      </p:sp>
      <p:sp>
        <p:nvSpPr>
          <p:cNvPr id="9" name="Rectangle 8">
            <a:extLst>
              <a:ext uri="{FF2B5EF4-FFF2-40B4-BE49-F238E27FC236}">
                <a16:creationId xmlns:a16="http://schemas.microsoft.com/office/drawing/2014/main" xmlns="" id="{C50C5A1E-032F-45F0-99A4-8EA146A7F0C8}"/>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The Stochastic Momentum Indicator (SMI), a formula for measuring momentum,  crossed over to positive territory.   I think I will buy Google (Alphabet).</a:t>
            </a:r>
          </a:p>
        </p:txBody>
      </p:sp>
    </p:spTree>
    <p:extLst>
      <p:ext uri="{BB962C8B-B14F-4D97-AF65-F5344CB8AC3E}">
        <p14:creationId xmlns:p14="http://schemas.microsoft.com/office/powerpoint/2010/main" val="3712350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People Speculate as Supply Diminishes</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8" name="Picture 7"/>
          <p:cNvPicPr>
            <a:picLocks noChangeAspect="1"/>
          </p:cNvPicPr>
          <p:nvPr/>
        </p:nvPicPr>
        <p:blipFill>
          <a:blip r:embed="rId2"/>
          <a:stretch>
            <a:fillRect/>
          </a:stretch>
        </p:blipFill>
        <p:spPr>
          <a:xfrm>
            <a:off x="1695451" y="1371600"/>
            <a:ext cx="4931297" cy="3457576"/>
          </a:xfrm>
          <a:prstGeom prst="rect">
            <a:avLst/>
          </a:prstGeom>
          <a:ln>
            <a:solidFill>
              <a:schemeClr val="tx1"/>
            </a:solidFill>
          </a:ln>
        </p:spPr>
      </p:pic>
      <p:pic>
        <p:nvPicPr>
          <p:cNvPr id="1026" name="Picture 2" descr="Image result for speculation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7442" y="2941109"/>
            <a:ext cx="4336812" cy="3171825"/>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4">
            <a:extLst>
              <a:ext uri="{FF2B5EF4-FFF2-40B4-BE49-F238E27FC236}">
                <a16:creationId xmlns:a16="http://schemas.microsoft.com/office/drawing/2014/main" xmlns="" id="{FB600F79-98AC-4C69-B8D8-FFADDB2C67C7}"/>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110</a:t>
            </a:fld>
            <a:endParaRPr lang="en-US" dirty="0"/>
          </a:p>
        </p:txBody>
      </p:sp>
    </p:spTree>
    <p:extLst>
      <p:ext uri="{BB962C8B-B14F-4D97-AF65-F5344CB8AC3E}">
        <p14:creationId xmlns:p14="http://schemas.microsoft.com/office/powerpoint/2010/main" val="18756026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New set characteristics</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extBox 6"/>
          <p:cNvSpPr txBox="1"/>
          <p:nvPr/>
        </p:nvSpPr>
        <p:spPr>
          <a:xfrm>
            <a:off x="6285910" y="2049235"/>
            <a:ext cx="4649379" cy="3416320"/>
          </a:xfrm>
          <a:prstGeom prst="rect">
            <a:avLst/>
          </a:prstGeom>
          <a:noFill/>
        </p:spPr>
        <p:txBody>
          <a:bodyPr wrap="square" rtlCol="0">
            <a:spAutoFit/>
          </a:bodyPr>
          <a:lstStyle/>
          <a:p>
            <a:r>
              <a:rPr lang="en-US" sz="2400" dirty="0"/>
              <a:t>Usually a pack contains</a:t>
            </a:r>
          </a:p>
          <a:p>
            <a:pPr marL="285750" indent="-285750">
              <a:buFont typeface="Arial" panose="020B0604020202020204" pitchFamily="34" charset="0"/>
              <a:buChar char="•"/>
            </a:pPr>
            <a:r>
              <a:rPr lang="en-US" sz="2400" dirty="0"/>
              <a:t>11 Commons</a:t>
            </a:r>
          </a:p>
          <a:p>
            <a:pPr marL="285750" indent="-285750">
              <a:buFont typeface="Arial" panose="020B0604020202020204" pitchFamily="34" charset="0"/>
              <a:buChar char="•"/>
            </a:pPr>
            <a:r>
              <a:rPr lang="en-US" sz="2400" dirty="0"/>
              <a:t>3 </a:t>
            </a:r>
            <a:r>
              <a:rPr lang="en-US" sz="2400" dirty="0" err="1"/>
              <a:t>Uncommons</a:t>
            </a:r>
            <a:endParaRPr lang="en-US" sz="2400" dirty="0"/>
          </a:p>
          <a:p>
            <a:pPr marL="285750" indent="-285750">
              <a:buFont typeface="Arial" panose="020B0604020202020204" pitchFamily="34" charset="0"/>
              <a:buChar char="•"/>
            </a:pPr>
            <a:r>
              <a:rPr lang="en-US" sz="2400" dirty="0"/>
              <a:t>1 Rare</a:t>
            </a:r>
          </a:p>
          <a:p>
            <a:pPr marL="742950" lvl="1" indent="-285750">
              <a:buFont typeface="Arial" panose="020B0604020202020204" pitchFamily="34" charset="0"/>
              <a:buChar char="•"/>
            </a:pPr>
            <a:r>
              <a:rPr lang="en-US" sz="2400" dirty="0"/>
              <a:t>1 in 8 packs will replace the rare with a mythic</a:t>
            </a:r>
          </a:p>
          <a:p>
            <a:pPr marL="285750" indent="-285750">
              <a:buFont typeface="Arial" panose="020B0604020202020204" pitchFamily="34" charset="0"/>
              <a:buChar char="•"/>
            </a:pPr>
            <a:r>
              <a:rPr lang="en-US" sz="2400" dirty="0"/>
              <a:t>1 in 6 packs will have a random premium foil card replacing a common. </a:t>
            </a:r>
          </a:p>
        </p:txBody>
      </p:sp>
      <p:pic>
        <p:nvPicPr>
          <p:cNvPr id="2050" name="Picture 2" descr="Magic the Gathering MtG Guilds of Ravnica Booster Box [Seal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786094"/>
            <a:ext cx="4707467" cy="3942602"/>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4">
            <a:extLst>
              <a:ext uri="{FF2B5EF4-FFF2-40B4-BE49-F238E27FC236}">
                <a16:creationId xmlns:a16="http://schemas.microsoft.com/office/drawing/2014/main" xmlns="" id="{1DC855BB-F19F-4127-A1B1-ADAAFCF2A08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111</a:t>
            </a:fld>
            <a:endParaRPr lang="en-US" dirty="0"/>
          </a:p>
        </p:txBody>
      </p:sp>
    </p:spTree>
    <p:extLst>
      <p:ext uri="{BB962C8B-B14F-4D97-AF65-F5344CB8AC3E}">
        <p14:creationId xmlns:p14="http://schemas.microsoft.com/office/powerpoint/2010/main" val="302055542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2053389" y="2149642"/>
            <a:ext cx="7844590" cy="923330"/>
          </a:xfrm>
          <a:prstGeom prst="rect">
            <a:avLst/>
          </a:prstGeom>
          <a:solidFill>
            <a:schemeClr val="accent4"/>
          </a:solidFill>
        </p:spPr>
        <p:txBody>
          <a:bodyPr wrap="square" rtlCol="0">
            <a:spAutoFit/>
          </a:bodyPr>
          <a:lstStyle/>
          <a:p>
            <a:r>
              <a:rPr lang="en-US" u="sng" dirty="0"/>
              <a:t>Risk:</a:t>
            </a:r>
          </a:p>
          <a:p>
            <a:r>
              <a:rPr lang="en-US" dirty="0"/>
              <a:t>Each expansion set has varying prices.  Some cards are worthless while other cards can be expensive..</a:t>
            </a:r>
          </a:p>
        </p:txBody>
      </p:sp>
      <p:sp>
        <p:nvSpPr>
          <p:cNvPr id="7" name="TextBox 6"/>
          <p:cNvSpPr txBox="1"/>
          <p:nvPr/>
        </p:nvSpPr>
        <p:spPr>
          <a:xfrm>
            <a:off x="403568" y="1307662"/>
            <a:ext cx="3612464" cy="523220"/>
          </a:xfrm>
          <a:prstGeom prst="rect">
            <a:avLst/>
          </a:prstGeom>
          <a:noFill/>
        </p:spPr>
        <p:txBody>
          <a:bodyPr wrap="none" rtlCol="0">
            <a:spAutoFit/>
          </a:bodyPr>
          <a:lstStyle/>
          <a:p>
            <a:r>
              <a:rPr lang="en-US" sz="2800" dirty="0"/>
              <a:t>When you open a pack:</a:t>
            </a:r>
          </a:p>
        </p:txBody>
      </p:sp>
      <p:sp>
        <p:nvSpPr>
          <p:cNvPr id="8" name="TextBox 7"/>
          <p:cNvSpPr txBox="1"/>
          <p:nvPr/>
        </p:nvSpPr>
        <p:spPr>
          <a:xfrm>
            <a:off x="1981200" y="3761873"/>
            <a:ext cx="7844590" cy="923330"/>
          </a:xfrm>
          <a:prstGeom prst="rect">
            <a:avLst/>
          </a:prstGeom>
          <a:solidFill>
            <a:schemeClr val="accent4"/>
          </a:solidFill>
        </p:spPr>
        <p:txBody>
          <a:bodyPr wrap="square" rtlCol="0">
            <a:spAutoFit/>
          </a:bodyPr>
          <a:lstStyle/>
          <a:p>
            <a:r>
              <a:rPr lang="en-US" u="sng" dirty="0"/>
              <a:t>Reward:</a:t>
            </a:r>
          </a:p>
          <a:p>
            <a:r>
              <a:rPr lang="en-US" dirty="0"/>
              <a:t>Some packs will contain expensive cards which you can immediately sell for more than the cost of the pack.</a:t>
            </a:r>
          </a:p>
        </p:txBody>
      </p:sp>
      <p:sp>
        <p:nvSpPr>
          <p:cNvPr id="9" name="TextBox 8"/>
          <p:cNvSpPr txBox="1"/>
          <p:nvPr/>
        </p:nvSpPr>
        <p:spPr>
          <a:xfrm>
            <a:off x="4770849" y="5933388"/>
            <a:ext cx="7312708" cy="338554"/>
          </a:xfrm>
          <a:prstGeom prst="rect">
            <a:avLst/>
          </a:prstGeom>
          <a:noFill/>
        </p:spPr>
        <p:txBody>
          <a:bodyPr wrap="none" rtlCol="0">
            <a:spAutoFit/>
          </a:bodyPr>
          <a:lstStyle/>
          <a:p>
            <a:r>
              <a:rPr lang="en-US" sz="1600" i="1" dirty="0"/>
              <a:t>*Keep in mind there are friction costs, shipping a physical good takes time and money.</a:t>
            </a:r>
          </a:p>
        </p:txBody>
      </p:sp>
      <p:sp>
        <p:nvSpPr>
          <p:cNvPr id="11" name="Slide Number Placeholder 4">
            <a:extLst>
              <a:ext uri="{FF2B5EF4-FFF2-40B4-BE49-F238E27FC236}">
                <a16:creationId xmlns:a16="http://schemas.microsoft.com/office/drawing/2014/main" xmlns="" id="{9E5C1682-5230-40D6-94C7-4411B72178A8}"/>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112</a:t>
            </a:fld>
            <a:endParaRPr lang="en-US" dirty="0"/>
          </a:p>
        </p:txBody>
      </p:sp>
      <p:sp>
        <p:nvSpPr>
          <p:cNvPr id="12" name="Title 11">
            <a:extLst>
              <a:ext uri="{FF2B5EF4-FFF2-40B4-BE49-F238E27FC236}">
                <a16:creationId xmlns:a16="http://schemas.microsoft.com/office/drawing/2014/main" xmlns="" id="{B9E0FA7D-8F76-4EE8-BCDF-41CC96396826}"/>
              </a:ext>
            </a:extLst>
          </p:cNvPr>
          <p:cNvSpPr>
            <a:spLocks noGrp="1"/>
          </p:cNvSpPr>
          <p:nvPr>
            <p:ph type="title"/>
          </p:nvPr>
        </p:nvSpPr>
        <p:spPr/>
        <p:txBody>
          <a:bodyPr>
            <a:normAutofit fontScale="90000"/>
          </a:bodyPr>
          <a:lstStyle/>
          <a:p>
            <a:r>
              <a:rPr lang="en-US" dirty="0"/>
              <a:t>Modeling a new set according to risk &amp; reward</a:t>
            </a:r>
          </a:p>
        </p:txBody>
      </p:sp>
      <p:sp>
        <p:nvSpPr>
          <p:cNvPr id="14" name="Rectangle 13">
            <a:extLst>
              <a:ext uri="{FF2B5EF4-FFF2-40B4-BE49-F238E27FC236}">
                <a16:creationId xmlns:a16="http://schemas.microsoft.com/office/drawing/2014/main" xmlns="" id="{DB757231-4C7D-4649-BDB5-093A58B95908}"/>
              </a:ext>
            </a:extLst>
          </p:cNvPr>
          <p:cNvSpPr/>
          <p:nvPr/>
        </p:nvSpPr>
        <p:spPr>
          <a:xfrm>
            <a:off x="200247" y="5415162"/>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Since we know the cards in a set, their prices, and the probabilities of getting specific cards, we can simulate pack openings.  </a:t>
            </a:r>
          </a:p>
        </p:txBody>
      </p:sp>
    </p:spTree>
    <p:extLst>
      <p:ext uri="{BB962C8B-B14F-4D97-AF65-F5344CB8AC3E}">
        <p14:creationId xmlns:p14="http://schemas.microsoft.com/office/powerpoint/2010/main" val="19856976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8745562"/>
              </p:ext>
            </p:extLst>
          </p:nvPr>
        </p:nvGraphicFramePr>
        <p:xfrm>
          <a:off x="3190413" y="1111250"/>
          <a:ext cx="5811174" cy="240792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xmlns="" val="20002"/>
                    </a:ext>
                  </a:extLst>
                </a:gridCol>
              </a:tblGrid>
              <a:tr h="370840">
                <a:tc>
                  <a:txBody>
                    <a:bodyPr/>
                    <a:lstStyle/>
                    <a:p>
                      <a:r>
                        <a:rPr lang="en-US" sz="2000" b="0" strike="noStrike" dirty="0" smtClean="0">
                          <a:solidFill>
                            <a:schemeClr val="bg1"/>
                          </a:solidFill>
                        </a:rPr>
                        <a:t>Topic VII</a:t>
                      </a:r>
                      <a:endParaRPr lang="en-US" sz="2000" b="0" strike="noStrike" dirty="0">
                        <a:solidFill>
                          <a:schemeClr val="bg1"/>
                        </a:solidFill>
                      </a:endParaRPr>
                    </a:p>
                  </a:txBody>
                  <a:tcPr/>
                </a:tc>
                <a:extLst>
                  <a:ext uri="{0D108BD9-81ED-4DB2-BD59-A6C34878D82A}">
                    <a16:rowId xmlns:a16="http://schemas.microsoft.com/office/drawing/2014/main" xmlns=""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Simulating a Non-Traditional Mkt Opportunity</a:t>
                      </a:r>
                      <a:endParaRPr lang="en-US" sz="1800" b="1" i="0" kern="1200" baseline="0" dirty="0" smtClean="0">
                        <a:solidFill>
                          <a:schemeClr val="dk1"/>
                        </a:solidFill>
                        <a:effectLst/>
                        <a:latin typeface="+mn-lt"/>
                        <a:ea typeface="+mn-ea"/>
                        <a:cs typeface="+mn-cs"/>
                      </a:endParaRPr>
                    </a:p>
                    <a:p>
                      <a:pPr marL="285750" indent="-285750" fontAlgn="base">
                        <a:buFont typeface="Arial" panose="020B0604020202020204" pitchFamily="34" charset="0"/>
                        <a:buChar char="•"/>
                      </a:pPr>
                      <a:r>
                        <a:rPr lang="en-US" sz="1800" b="0" i="0" kern="1200" dirty="0" smtClean="0">
                          <a:solidFill>
                            <a:schemeClr val="dk1"/>
                          </a:solidFill>
                          <a:effectLst/>
                          <a:latin typeface="+mn-lt"/>
                          <a:ea typeface="+mn-ea"/>
                          <a:cs typeface="+mn-cs"/>
                        </a:rPr>
                        <a:t>Review the trading card market as an investment vehicle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smtClean="0">
                          <a:solidFill>
                            <a:schemeClr val="dk1"/>
                          </a:solidFill>
                          <a:effectLst/>
                          <a:latin typeface="+mn-lt"/>
                          <a:ea typeface="+mn-ea"/>
                          <a:cs typeface="+mn-cs"/>
                        </a:rPr>
                        <a:t>Structure problem for analysis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i="0" kern="1200" baseline="0" dirty="0" smtClean="0">
                          <a:solidFill>
                            <a:srgbClr val="C00000"/>
                          </a:solidFill>
                          <a:effectLst/>
                          <a:latin typeface="+mn-lt"/>
                          <a:ea typeface="+mn-ea"/>
                          <a:cs typeface="+mn-cs"/>
                        </a:rPr>
                        <a:t>Sample with probability &amp; simulate mkt buying to quantify risk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baseline="0" dirty="0" smtClean="0">
                          <a:solidFill>
                            <a:schemeClr val="dk1"/>
                          </a:solidFill>
                          <a:effectLst/>
                          <a:latin typeface="+mn-lt"/>
                          <a:ea typeface="+mn-ea"/>
                          <a:cs typeface="+mn-cs"/>
                        </a:rPr>
                        <a:t>Q &amp; 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b="0" i="0" kern="1200" dirty="0" smtClean="0">
                        <a:solidFill>
                          <a:schemeClr val="dk1"/>
                        </a:solidFill>
                        <a:effectLst/>
                        <a:latin typeface="+mn-lt"/>
                        <a:ea typeface="+mn-ea"/>
                        <a:cs typeface="+mn-cs"/>
                      </a:endParaRPr>
                    </a:p>
                  </a:txBody>
                  <a:tcPr/>
                </a:tc>
                <a:extLst>
                  <a:ext uri="{0D108BD9-81ED-4DB2-BD59-A6C34878D82A}">
                    <a16:rowId xmlns:a16="http://schemas.microsoft.com/office/drawing/2014/main" xmlns=""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113</a:t>
            </a:fld>
            <a:endParaRPr lang="en-US" dirty="0"/>
          </a:p>
        </p:txBody>
      </p:sp>
    </p:spTree>
    <p:extLst>
      <p:ext uri="{BB962C8B-B14F-4D97-AF65-F5344CB8AC3E}">
        <p14:creationId xmlns:p14="http://schemas.microsoft.com/office/powerpoint/2010/main" val="17419867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a:t>
            </a:r>
            <a:r>
              <a:rPr lang="en-US" dirty="0" smtClean="0"/>
              <a:t>3_A_NonTraditionalMkts.R</a:t>
            </a:r>
            <a:endParaRPr lang="en-US" dirty="0"/>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015" y="1370025"/>
            <a:ext cx="5596089" cy="4197067"/>
          </a:xfrm>
          <a:prstGeom prst="rect">
            <a:avLst/>
          </a:prstGeom>
        </p:spPr>
      </p:pic>
      <p:sp>
        <p:nvSpPr>
          <p:cNvPr id="8" name="Slide Number Placeholder 4">
            <a:extLst>
              <a:ext uri="{FF2B5EF4-FFF2-40B4-BE49-F238E27FC236}">
                <a16:creationId xmlns:a16="http://schemas.microsoft.com/office/drawing/2014/main" xmlns="" id="{E2C70E36-85A8-4D75-8938-801EE3485158}"/>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114</a:t>
            </a:fld>
            <a:endParaRPr lang="en-US" dirty="0"/>
          </a:p>
        </p:txBody>
      </p:sp>
      <p:sp>
        <p:nvSpPr>
          <p:cNvPr id="9" name="TextBox 8">
            <a:extLst>
              <a:ext uri="{FF2B5EF4-FFF2-40B4-BE49-F238E27FC236}">
                <a16:creationId xmlns:a16="http://schemas.microsoft.com/office/drawing/2014/main" xmlns="" id="{5BF198F4-BB89-430A-9B3C-DA4CCF719B96}"/>
              </a:ext>
            </a:extLst>
          </p:cNvPr>
          <p:cNvSpPr txBox="1"/>
          <p:nvPr/>
        </p:nvSpPr>
        <p:spPr>
          <a:xfrm>
            <a:off x="253410" y="1523993"/>
            <a:ext cx="4770816" cy="1569660"/>
          </a:xfrm>
          <a:prstGeom prst="rect">
            <a:avLst/>
          </a:prstGeom>
          <a:noFill/>
        </p:spPr>
        <p:txBody>
          <a:bodyPr wrap="square" rtlCol="0">
            <a:spAutoFit/>
          </a:bodyPr>
          <a:lstStyle/>
          <a:p>
            <a:r>
              <a:rPr lang="en-US" sz="4000" u="sng" dirty="0"/>
              <a:t>Learning Objective:</a:t>
            </a:r>
          </a:p>
          <a:p>
            <a:pPr marL="285750" indent="-285750">
              <a:buFont typeface="Arial" panose="020B0604020202020204" pitchFamily="34" charset="0"/>
              <a:buChar char="•"/>
            </a:pPr>
            <a:r>
              <a:rPr lang="en-US" sz="2800" dirty="0"/>
              <a:t>Simulate opening to analyze a non-traditional market</a:t>
            </a:r>
          </a:p>
        </p:txBody>
      </p:sp>
    </p:spTree>
    <p:extLst>
      <p:ext uri="{BB962C8B-B14F-4D97-AF65-F5344CB8AC3E}">
        <p14:creationId xmlns:p14="http://schemas.microsoft.com/office/powerpoint/2010/main" val="111012319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3" name="Title 2"/>
          <p:cNvSpPr>
            <a:spLocks noGrp="1"/>
          </p:cNvSpPr>
          <p:nvPr>
            <p:ph type="title"/>
          </p:nvPr>
        </p:nvSpPr>
        <p:spPr/>
        <p:txBody>
          <a:bodyPr>
            <a:normAutofit fontScale="90000"/>
          </a:bodyPr>
          <a:lstStyle/>
          <a:p>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115</a:t>
            </a:fld>
            <a:endParaRPr lang="en-US"/>
          </a:p>
        </p:txBody>
      </p:sp>
      <p:pic>
        <p:nvPicPr>
          <p:cNvPr id="7" name="Picture 2" descr="Image result for thank you me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4140" y="2985296"/>
            <a:ext cx="3433181" cy="202557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thank you mem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370" y="2677852"/>
            <a:ext cx="2529182" cy="26404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Image result for thank you me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5528" y="2439408"/>
            <a:ext cx="4390636" cy="3117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3619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10C4A524-9A21-435F-97A8-6744A7EE6F3E}"/>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12</a:t>
            </a:fld>
            <a:endParaRPr lang="en-US" dirty="0"/>
          </a:p>
        </p:txBody>
      </p:sp>
      <p:sp>
        <p:nvSpPr>
          <p:cNvPr id="10" name="Rectangle 9">
            <a:extLst>
              <a:ext uri="{FF2B5EF4-FFF2-40B4-BE49-F238E27FC236}">
                <a16:creationId xmlns:a16="http://schemas.microsoft.com/office/drawing/2014/main" xmlns="" id="{438C4205-3127-4CFC-8EE1-EAC442953C33}"/>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Our PhD physicist wrote an algorithm that trades apple stock 10,000 per minute.</a:t>
            </a:r>
          </a:p>
        </p:txBody>
      </p:sp>
      <p:sp>
        <p:nvSpPr>
          <p:cNvPr id="11" name="TextBox 10">
            <a:extLst>
              <a:ext uri="{FF2B5EF4-FFF2-40B4-BE49-F238E27FC236}">
                <a16:creationId xmlns:a16="http://schemas.microsoft.com/office/drawing/2014/main" xmlns="" id="{28356268-838C-4177-AEA9-D5EA5EDE64B7}"/>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1235747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F9C7C0F6-E422-4498-A11B-8E805386794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13</a:t>
            </a:fld>
            <a:endParaRPr lang="en-US" dirty="0"/>
          </a:p>
        </p:txBody>
      </p:sp>
      <p:sp>
        <p:nvSpPr>
          <p:cNvPr id="10" name="Rectangle 9">
            <a:extLst>
              <a:ext uri="{FF2B5EF4-FFF2-40B4-BE49-F238E27FC236}">
                <a16:creationId xmlns:a16="http://schemas.microsoft.com/office/drawing/2014/main" xmlns="" id="{5497F316-D52C-4CC1-8CD4-30CED11F8FDC}"/>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 won’t buy firearm companies.</a:t>
            </a:r>
          </a:p>
        </p:txBody>
      </p:sp>
      <p:sp>
        <p:nvSpPr>
          <p:cNvPr id="11" name="TextBox 10">
            <a:extLst>
              <a:ext uri="{FF2B5EF4-FFF2-40B4-BE49-F238E27FC236}">
                <a16:creationId xmlns:a16="http://schemas.microsoft.com/office/drawing/2014/main" xmlns="" id="{E9D746EA-954F-4485-85E0-7F378B6653F0}"/>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917883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6F5A41F1-923D-46DD-8086-AB2A7AB668D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14</a:t>
            </a:fld>
            <a:endParaRPr lang="en-US" dirty="0"/>
          </a:p>
        </p:txBody>
      </p:sp>
      <p:sp>
        <p:nvSpPr>
          <p:cNvPr id="10" name="Rectangle 9">
            <a:extLst>
              <a:ext uri="{FF2B5EF4-FFF2-40B4-BE49-F238E27FC236}">
                <a16:creationId xmlns:a16="http://schemas.microsoft.com/office/drawing/2014/main" xmlns="" id="{98583747-54E3-4BD6-BB69-2A7E75C70AC6}"/>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In our workshop we </a:t>
            </a:r>
            <a:r>
              <a:rPr lang="en-US" sz="2400" dirty="0"/>
              <a:t>modeled the probability of risk using a decision tree and it looks like </a:t>
            </a:r>
            <a:r>
              <a:rPr lang="en-US" sz="2400" dirty="0" smtClean="0"/>
              <a:t>buying </a:t>
            </a:r>
            <a:r>
              <a:rPr lang="en-US" sz="2400" dirty="0"/>
              <a:t>a </a:t>
            </a:r>
            <a:r>
              <a:rPr lang="en-US" sz="2400" dirty="0" smtClean="0"/>
              <a:t>consumer loan </a:t>
            </a:r>
            <a:r>
              <a:rPr lang="en-US" sz="2400" dirty="0"/>
              <a:t>is a good investment.</a:t>
            </a:r>
          </a:p>
        </p:txBody>
      </p:sp>
      <p:sp>
        <p:nvSpPr>
          <p:cNvPr id="11" name="TextBox 10">
            <a:extLst>
              <a:ext uri="{FF2B5EF4-FFF2-40B4-BE49-F238E27FC236}">
                <a16:creationId xmlns:a16="http://schemas.microsoft.com/office/drawing/2014/main" xmlns="" id="{E4593873-6F4B-445D-BFB2-C90597F668F9}"/>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1688656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AAC84B8C-03E3-425E-ADAA-FA2A285F45A8}"/>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15</a:t>
            </a:fld>
            <a:endParaRPr lang="en-US" dirty="0"/>
          </a:p>
        </p:txBody>
      </p:sp>
      <p:sp>
        <p:nvSpPr>
          <p:cNvPr id="10" name="Rectangle 9">
            <a:extLst>
              <a:ext uri="{FF2B5EF4-FFF2-40B4-BE49-F238E27FC236}">
                <a16:creationId xmlns:a16="http://schemas.microsoft.com/office/drawing/2014/main" xmlns="" id="{CE0F0885-6DD9-45C5-BA41-8FD0642DAC07}"/>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Google’s quarterly ad revenue is improving, so I am going to buy some shares.</a:t>
            </a:r>
          </a:p>
        </p:txBody>
      </p:sp>
      <p:sp>
        <p:nvSpPr>
          <p:cNvPr id="11" name="TextBox 10">
            <a:extLst>
              <a:ext uri="{FF2B5EF4-FFF2-40B4-BE49-F238E27FC236}">
                <a16:creationId xmlns:a16="http://schemas.microsoft.com/office/drawing/2014/main" xmlns="" id="{B4085DB9-0CFF-42B8-A1B0-32917D98AD6E}"/>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3553704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Stock Prices represent a time series</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6" name="Picture 5"/>
          <p:cNvPicPr>
            <a:picLocks noChangeAspect="1"/>
          </p:cNvPicPr>
          <p:nvPr/>
        </p:nvPicPr>
        <p:blipFill>
          <a:blip r:embed="rId2"/>
          <a:stretch>
            <a:fillRect/>
          </a:stretch>
        </p:blipFill>
        <p:spPr>
          <a:xfrm>
            <a:off x="3695699" y="1495426"/>
            <a:ext cx="5491162" cy="3047903"/>
          </a:xfrm>
          <a:prstGeom prst="rect">
            <a:avLst/>
          </a:prstGeom>
        </p:spPr>
      </p:pic>
      <p:sp>
        <p:nvSpPr>
          <p:cNvPr id="7" name="TextBox 6"/>
          <p:cNvSpPr txBox="1"/>
          <p:nvPr/>
        </p:nvSpPr>
        <p:spPr>
          <a:xfrm>
            <a:off x="5524500" y="4843463"/>
            <a:ext cx="673582" cy="369332"/>
          </a:xfrm>
          <a:prstGeom prst="rect">
            <a:avLst/>
          </a:prstGeom>
          <a:noFill/>
        </p:spPr>
        <p:txBody>
          <a:bodyPr wrap="none" rtlCol="0">
            <a:spAutoFit/>
          </a:bodyPr>
          <a:lstStyle/>
          <a:p>
            <a:r>
              <a:rPr lang="en-US" b="1" dirty="0"/>
              <a:t>TIME</a:t>
            </a:r>
          </a:p>
        </p:txBody>
      </p:sp>
      <p:cxnSp>
        <p:nvCxnSpPr>
          <p:cNvPr id="9" name="Straight Arrow Connector 8"/>
          <p:cNvCxnSpPr/>
          <p:nvPr/>
        </p:nvCxnSpPr>
        <p:spPr>
          <a:xfrm>
            <a:off x="3438525" y="4786313"/>
            <a:ext cx="4972050"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3338512" y="1371602"/>
            <a:ext cx="0" cy="3157537"/>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rot="16200000">
            <a:off x="2084905" y="2767014"/>
            <a:ext cx="1828257" cy="369332"/>
          </a:xfrm>
          <a:prstGeom prst="rect">
            <a:avLst/>
          </a:prstGeom>
          <a:noFill/>
        </p:spPr>
        <p:txBody>
          <a:bodyPr wrap="none" rtlCol="0">
            <a:spAutoFit/>
          </a:bodyPr>
          <a:lstStyle/>
          <a:p>
            <a:r>
              <a:rPr lang="en-US" b="1" dirty="0"/>
              <a:t>PRICE or Volume</a:t>
            </a:r>
          </a:p>
        </p:txBody>
      </p:sp>
      <p:sp>
        <p:nvSpPr>
          <p:cNvPr id="14" name="Slide Number Placeholder 4">
            <a:extLst>
              <a:ext uri="{FF2B5EF4-FFF2-40B4-BE49-F238E27FC236}">
                <a16:creationId xmlns:a16="http://schemas.microsoft.com/office/drawing/2014/main" xmlns="" id="{8427AD34-9283-4019-A232-BE677E970E2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16</a:t>
            </a:fld>
            <a:endParaRPr lang="en-US" dirty="0"/>
          </a:p>
        </p:txBody>
      </p:sp>
      <p:sp>
        <p:nvSpPr>
          <p:cNvPr id="15" name="Rectangle 14"/>
          <p:cNvSpPr/>
          <p:nvPr/>
        </p:nvSpPr>
        <p:spPr>
          <a:xfrm>
            <a:off x="200247" y="5343540"/>
            <a:ext cx="11791506" cy="7572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Stock price of US Steel</a:t>
            </a:r>
            <a:endParaRPr lang="en-US" dirty="0">
              <a:solidFill>
                <a:schemeClr val="bg1"/>
              </a:solidFill>
            </a:endParaRPr>
          </a:p>
        </p:txBody>
      </p:sp>
    </p:spTree>
    <p:extLst>
      <p:ext uri="{BB962C8B-B14F-4D97-AF65-F5344CB8AC3E}">
        <p14:creationId xmlns:p14="http://schemas.microsoft.com/office/powerpoint/2010/main" val="1337521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Not all times series can be forecasted</a:t>
            </a:r>
            <a:endParaRPr lang="en-US" dirty="0"/>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smtClean="0"/>
              <a:t>Kwartler</a:t>
            </a:r>
            <a:endParaRPr lang="en-US" dirty="0"/>
          </a:p>
        </p:txBody>
      </p:sp>
      <p:sp>
        <p:nvSpPr>
          <p:cNvPr id="7" name="TextBox 6"/>
          <p:cNvSpPr txBox="1"/>
          <p:nvPr/>
        </p:nvSpPr>
        <p:spPr>
          <a:xfrm>
            <a:off x="5219701" y="4843463"/>
            <a:ext cx="673582" cy="369332"/>
          </a:xfrm>
          <a:prstGeom prst="rect">
            <a:avLst/>
          </a:prstGeom>
          <a:noFill/>
        </p:spPr>
        <p:txBody>
          <a:bodyPr wrap="none" rtlCol="0">
            <a:spAutoFit/>
          </a:bodyPr>
          <a:lstStyle/>
          <a:p>
            <a:r>
              <a:rPr lang="en-US" b="1" dirty="0"/>
              <a:t>TIME</a:t>
            </a:r>
          </a:p>
        </p:txBody>
      </p:sp>
      <p:sp>
        <p:nvSpPr>
          <p:cNvPr id="13" name="Rectangle 12"/>
          <p:cNvSpPr/>
          <p:nvPr/>
        </p:nvSpPr>
        <p:spPr>
          <a:xfrm>
            <a:off x="200247" y="5343540"/>
            <a:ext cx="11791506" cy="7572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This time series has a trend and seasonality so a traditional forecasting method like Holt Winters could be used.</a:t>
            </a:r>
            <a:endParaRPr lang="en-US" dirty="0">
              <a:solidFill>
                <a:schemeClr val="bg1"/>
              </a:solidFill>
            </a:endParaRPr>
          </a:p>
        </p:txBody>
      </p:sp>
      <p:sp>
        <p:nvSpPr>
          <p:cNvPr id="14" name="Slide Number Placeholder 4">
            <a:extLst>
              <a:ext uri="{FF2B5EF4-FFF2-40B4-BE49-F238E27FC236}">
                <a16:creationId xmlns:a16="http://schemas.microsoft.com/office/drawing/2014/main" xmlns="" id="{8427AD34-9283-4019-A232-BE677E970E2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17</a:t>
            </a:fld>
            <a:endParaRPr lang="en-US" dirty="0"/>
          </a:p>
        </p:txBody>
      </p:sp>
      <p:sp>
        <p:nvSpPr>
          <p:cNvPr id="8" name="Rectangle 7"/>
          <p:cNvSpPr/>
          <p:nvPr/>
        </p:nvSpPr>
        <p:spPr>
          <a:xfrm>
            <a:off x="9564232" y="5123934"/>
            <a:ext cx="2489784" cy="230832"/>
          </a:xfrm>
          <a:prstGeom prst="rect">
            <a:avLst/>
          </a:prstGeom>
        </p:spPr>
        <p:txBody>
          <a:bodyPr wrap="none">
            <a:spAutoFit/>
          </a:bodyPr>
          <a:lstStyle/>
          <a:p>
            <a:r>
              <a:rPr lang="en-US" sz="900" dirty="0">
                <a:hlinkClick r:id="rId2"/>
              </a:rPr>
              <a:t>https://ycharts.com/companies/AMZN/revenues</a:t>
            </a:r>
            <a:endParaRPr lang="en-US" sz="900" dirty="0"/>
          </a:p>
        </p:txBody>
      </p:sp>
      <p:cxnSp>
        <p:nvCxnSpPr>
          <p:cNvPr id="15" name="Straight Arrow Connector 14"/>
          <p:cNvCxnSpPr/>
          <p:nvPr/>
        </p:nvCxnSpPr>
        <p:spPr>
          <a:xfrm>
            <a:off x="3438525" y="4786313"/>
            <a:ext cx="4972050"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338512" y="1371602"/>
            <a:ext cx="0" cy="3157537"/>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6200000">
            <a:off x="2224754" y="2767014"/>
            <a:ext cx="1548565" cy="369332"/>
          </a:xfrm>
          <a:prstGeom prst="rect">
            <a:avLst/>
          </a:prstGeom>
          <a:noFill/>
        </p:spPr>
        <p:txBody>
          <a:bodyPr wrap="none" rtlCol="0">
            <a:spAutoFit/>
          </a:bodyPr>
          <a:lstStyle/>
          <a:p>
            <a:r>
              <a:rPr lang="en-US" b="1" dirty="0" err="1" smtClean="0"/>
              <a:t>Qrtly</a:t>
            </a:r>
            <a:r>
              <a:rPr lang="en-US" b="1" dirty="0" smtClean="0"/>
              <a:t> Revenue</a:t>
            </a:r>
            <a:endParaRPr lang="en-US" b="1" dirty="0"/>
          </a:p>
        </p:txBody>
      </p:sp>
      <p:pic>
        <p:nvPicPr>
          <p:cNvPr id="18" name="Picture 17"/>
          <p:cNvPicPr>
            <a:picLocks noChangeAspect="1"/>
          </p:cNvPicPr>
          <p:nvPr/>
        </p:nvPicPr>
        <p:blipFill>
          <a:blip r:embed="rId3"/>
          <a:stretch>
            <a:fillRect/>
          </a:stretch>
        </p:blipFill>
        <p:spPr>
          <a:xfrm>
            <a:off x="3463395" y="1491123"/>
            <a:ext cx="5866871" cy="3034310"/>
          </a:xfrm>
          <a:prstGeom prst="rect">
            <a:avLst/>
          </a:prstGeom>
        </p:spPr>
      </p:pic>
    </p:spTree>
    <p:extLst>
      <p:ext uri="{BB962C8B-B14F-4D97-AF65-F5344CB8AC3E}">
        <p14:creationId xmlns:p14="http://schemas.microsoft.com/office/powerpoint/2010/main" val="1420640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Stock Prices represent a time series</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13" name="Rectangle 12"/>
          <p:cNvSpPr/>
          <p:nvPr/>
        </p:nvSpPr>
        <p:spPr>
          <a:xfrm>
            <a:off x="200247" y="5343540"/>
            <a:ext cx="11791506" cy="75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From a forecasting perspective stock prices are often considered a “random walk” meaning traditional econometric forecasting techniques do not apply. </a:t>
            </a:r>
            <a:endParaRPr lang="en-US" dirty="0">
              <a:solidFill>
                <a:schemeClr val="bg1"/>
              </a:solidFill>
            </a:endParaRPr>
          </a:p>
        </p:txBody>
      </p:sp>
      <p:sp>
        <p:nvSpPr>
          <p:cNvPr id="14" name="Slide Number Placeholder 4">
            <a:extLst>
              <a:ext uri="{FF2B5EF4-FFF2-40B4-BE49-F238E27FC236}">
                <a16:creationId xmlns:a16="http://schemas.microsoft.com/office/drawing/2014/main" xmlns="" id="{8427AD34-9283-4019-A232-BE677E970E2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18</a:t>
            </a:fld>
            <a:endParaRPr lang="en-US" dirty="0"/>
          </a:p>
        </p:txBody>
      </p:sp>
      <p:pic>
        <p:nvPicPr>
          <p:cNvPr id="4" name="Picture 3"/>
          <p:cNvPicPr>
            <a:picLocks noChangeAspect="1"/>
          </p:cNvPicPr>
          <p:nvPr/>
        </p:nvPicPr>
        <p:blipFill>
          <a:blip r:embed="rId2"/>
          <a:stretch>
            <a:fillRect/>
          </a:stretch>
        </p:blipFill>
        <p:spPr>
          <a:xfrm>
            <a:off x="6138860" y="1948321"/>
            <a:ext cx="5866871" cy="3034310"/>
          </a:xfrm>
          <a:prstGeom prst="rect">
            <a:avLst/>
          </a:prstGeom>
        </p:spPr>
      </p:pic>
      <p:pic>
        <p:nvPicPr>
          <p:cNvPr id="15" name="Picture 14"/>
          <p:cNvPicPr>
            <a:picLocks noChangeAspect="1"/>
          </p:cNvPicPr>
          <p:nvPr/>
        </p:nvPicPr>
        <p:blipFill>
          <a:blip r:embed="rId3"/>
          <a:stretch>
            <a:fillRect/>
          </a:stretch>
        </p:blipFill>
        <p:spPr>
          <a:xfrm>
            <a:off x="207432" y="2121957"/>
            <a:ext cx="5207234" cy="2890307"/>
          </a:xfrm>
          <a:prstGeom prst="rect">
            <a:avLst/>
          </a:prstGeom>
        </p:spPr>
      </p:pic>
      <p:sp>
        <p:nvSpPr>
          <p:cNvPr id="6" name="Rectangle 5"/>
          <p:cNvSpPr/>
          <p:nvPr/>
        </p:nvSpPr>
        <p:spPr>
          <a:xfrm>
            <a:off x="169333" y="1303866"/>
            <a:ext cx="5080000" cy="55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Random Walk</a:t>
            </a:r>
            <a:endParaRPr lang="en-US" sz="2800" dirty="0"/>
          </a:p>
        </p:txBody>
      </p:sp>
      <p:sp>
        <p:nvSpPr>
          <p:cNvPr id="10" name="Rectangle 9"/>
          <p:cNvSpPr/>
          <p:nvPr/>
        </p:nvSpPr>
        <p:spPr>
          <a:xfrm>
            <a:off x="6197601" y="1303866"/>
            <a:ext cx="5774266" cy="55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Predictable Patterns (non-stock)</a:t>
            </a:r>
            <a:endParaRPr lang="en-US" sz="2800" dirty="0"/>
          </a:p>
        </p:txBody>
      </p:sp>
      <p:sp>
        <p:nvSpPr>
          <p:cNvPr id="7" name="TextBox 6"/>
          <p:cNvSpPr txBox="1"/>
          <p:nvPr/>
        </p:nvSpPr>
        <p:spPr>
          <a:xfrm>
            <a:off x="5486400" y="1439333"/>
            <a:ext cx="478272" cy="369332"/>
          </a:xfrm>
          <a:prstGeom prst="rect">
            <a:avLst/>
          </a:prstGeom>
          <a:noFill/>
        </p:spPr>
        <p:txBody>
          <a:bodyPr wrap="none" rtlCol="0">
            <a:spAutoFit/>
          </a:bodyPr>
          <a:lstStyle/>
          <a:p>
            <a:r>
              <a:rPr lang="en-US" dirty="0" smtClean="0"/>
              <a:t>VS.</a:t>
            </a:r>
            <a:endParaRPr lang="en-US" dirty="0"/>
          </a:p>
        </p:txBody>
      </p:sp>
      <p:cxnSp>
        <p:nvCxnSpPr>
          <p:cNvPr id="9" name="Straight Connector 8"/>
          <p:cNvCxnSpPr/>
          <p:nvPr/>
        </p:nvCxnSpPr>
        <p:spPr>
          <a:xfrm>
            <a:off x="5725536" y="2116666"/>
            <a:ext cx="0" cy="29294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8742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1385" y="365125"/>
            <a:ext cx="11823405" cy="495487"/>
          </a:xfrm>
        </p:spPr>
        <p:txBody>
          <a:bodyPr>
            <a:noAutofit/>
          </a:bodyPr>
          <a:lstStyle/>
          <a:p>
            <a:r>
              <a:rPr lang="en-US" sz="2800" dirty="0"/>
              <a:t>Why can’t you forecast the time series?</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6" name="Picture 5"/>
          <p:cNvPicPr>
            <a:picLocks noChangeAspect="1"/>
          </p:cNvPicPr>
          <p:nvPr/>
        </p:nvPicPr>
        <p:blipFill rotWithShape="1">
          <a:blip r:embed="rId2"/>
          <a:srcRect t="14112"/>
          <a:stretch/>
        </p:blipFill>
        <p:spPr>
          <a:xfrm>
            <a:off x="1871663" y="1557337"/>
            <a:ext cx="3762375" cy="4376736"/>
          </a:xfrm>
          <a:prstGeom prst="rect">
            <a:avLst/>
          </a:prstGeom>
        </p:spPr>
      </p:pic>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724025" y="1085850"/>
            <a:ext cx="1213794" cy="369332"/>
          </a:xfrm>
          <a:prstGeom prst="rect">
            <a:avLst/>
          </a:prstGeom>
          <a:noFill/>
        </p:spPr>
        <p:txBody>
          <a:bodyPr wrap="none" rtlCol="0">
            <a:spAutoFit/>
          </a:bodyPr>
          <a:lstStyle/>
          <a:p>
            <a:r>
              <a:rPr lang="en-US" dirty="0"/>
              <a:t>Daily Chart</a:t>
            </a:r>
          </a:p>
        </p:txBody>
      </p:sp>
      <p:sp>
        <p:nvSpPr>
          <p:cNvPr id="10" name="TextBox 9"/>
          <p:cNvSpPr txBox="1"/>
          <p:nvPr/>
        </p:nvSpPr>
        <p:spPr>
          <a:xfrm>
            <a:off x="7367588" y="2223486"/>
            <a:ext cx="2249847" cy="923330"/>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p:txBody>
      </p:sp>
      <p:sp>
        <p:nvSpPr>
          <p:cNvPr id="11" name="Slide Number Placeholder 4">
            <a:extLst>
              <a:ext uri="{FF2B5EF4-FFF2-40B4-BE49-F238E27FC236}">
                <a16:creationId xmlns:a16="http://schemas.microsoft.com/office/drawing/2014/main" xmlns="" id="{3A1E9821-9B68-4D91-A74F-44C0D923569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19</a:t>
            </a:fld>
            <a:endParaRPr lang="en-US" dirty="0"/>
          </a:p>
        </p:txBody>
      </p:sp>
      <p:sp>
        <p:nvSpPr>
          <p:cNvPr id="8" name="Rectangle 7">
            <a:extLst>
              <a:ext uri="{FF2B5EF4-FFF2-40B4-BE49-F238E27FC236}">
                <a16:creationId xmlns:a16="http://schemas.microsoft.com/office/drawing/2014/main" xmlns="" id="{3CFB414F-1B68-46F3-AF87-CA898730A0B9}"/>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Tree>
    <p:extLst>
      <p:ext uri="{BB962C8B-B14F-4D97-AF65-F5344CB8AC3E}">
        <p14:creationId xmlns:p14="http://schemas.microsoft.com/office/powerpoint/2010/main" val="1500246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pic>
        <p:nvPicPr>
          <p:cNvPr id="6" name="Picture 5">
            <a:extLst>
              <a:ext uri="{FF2B5EF4-FFF2-40B4-BE49-F238E27FC236}">
                <a16:creationId xmlns="" xmlns:a16="http://schemas.microsoft.com/office/drawing/2014/main" id="{EFF84193-872B-4739-9DD7-CA9224B83595}"/>
              </a:ext>
            </a:extLst>
          </p:cNvPr>
          <p:cNvPicPr>
            <a:picLocks noChangeAspect="1"/>
          </p:cNvPicPr>
          <p:nvPr/>
        </p:nvPicPr>
        <p:blipFill rotWithShape="1">
          <a:blip r:embed="rId2"/>
          <a:srcRect r="65691"/>
          <a:stretch/>
        </p:blipFill>
        <p:spPr>
          <a:xfrm>
            <a:off x="272162" y="1145386"/>
            <a:ext cx="1698528" cy="1396173"/>
          </a:xfrm>
          <a:prstGeom prst="rect">
            <a:avLst/>
          </a:prstGeom>
        </p:spPr>
      </p:pic>
      <p:pic>
        <p:nvPicPr>
          <p:cNvPr id="7" name="Picture 12" descr="Image result for notre dame logo">
            <a:extLst>
              <a:ext uri="{FF2B5EF4-FFF2-40B4-BE49-F238E27FC236}">
                <a16:creationId xmlns="" xmlns:a16="http://schemas.microsoft.com/office/drawing/2014/main" id="{E4951D5F-3430-43CD-92F3-1AE5C3971E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22871" y="1981687"/>
            <a:ext cx="1047454" cy="94270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 xmlns:a16="http://schemas.microsoft.com/office/drawing/2014/main" id="{59D939F8-463C-42DD-872C-AD9D3A4F4DD1}"/>
              </a:ext>
            </a:extLst>
          </p:cNvPr>
          <p:cNvGrpSpPr>
            <a:grpSpLocks noChangeAspect="1"/>
          </p:cNvGrpSpPr>
          <p:nvPr/>
        </p:nvGrpSpPr>
        <p:grpSpPr>
          <a:xfrm>
            <a:off x="233828" y="4668037"/>
            <a:ext cx="6057139" cy="1152287"/>
            <a:chOff x="2253127" y="4038014"/>
            <a:chExt cx="5752064" cy="1231228"/>
          </a:xfrm>
        </p:grpSpPr>
        <p:pic>
          <p:nvPicPr>
            <p:cNvPr id="9" name="Picture 4" descr="Image result for amazon logo">
              <a:extLst>
                <a:ext uri="{FF2B5EF4-FFF2-40B4-BE49-F238E27FC236}">
                  <a16:creationId xmlns="" xmlns:a16="http://schemas.microsoft.com/office/drawing/2014/main" id="{CCDCDD3B-6493-4878-8A90-CF1A11B746D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82" t="15238" r="20363" b="12385"/>
            <a:stretch/>
          </p:blipFill>
          <p:spPr bwMode="auto">
            <a:xfrm>
              <a:off x="2253127" y="4347901"/>
              <a:ext cx="1557491" cy="61145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Image result for liberty mutual logo">
              <a:extLst>
                <a:ext uri="{FF2B5EF4-FFF2-40B4-BE49-F238E27FC236}">
                  <a16:creationId xmlns="" xmlns:a16="http://schemas.microsoft.com/office/drawing/2014/main" id="{78A1BB64-CDF1-4621-B09A-F00FE0715D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42011" y="4284405"/>
              <a:ext cx="2500559" cy="73844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8" descr="Image result for datarobot logo">
              <a:extLst>
                <a:ext uri="{FF2B5EF4-FFF2-40B4-BE49-F238E27FC236}">
                  <a16:creationId xmlns="" xmlns:a16="http://schemas.microsoft.com/office/drawing/2014/main" id="{70278814-A792-4FD1-8ADE-F7875E4BCD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73963" y="4038014"/>
              <a:ext cx="1231228" cy="1231228"/>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Rectangle 11">
            <a:extLst>
              <a:ext uri="{FF2B5EF4-FFF2-40B4-BE49-F238E27FC236}">
                <a16:creationId xmlns="" xmlns:a16="http://schemas.microsoft.com/office/drawing/2014/main" id="{2994E50C-2AEA-4636-89B8-18B8A03C097F}"/>
              </a:ext>
            </a:extLst>
          </p:cNvPr>
          <p:cNvSpPr/>
          <p:nvPr/>
        </p:nvSpPr>
        <p:spPr>
          <a:xfrm>
            <a:off x="203838" y="2590066"/>
            <a:ext cx="5064720" cy="400110"/>
          </a:xfrm>
          <a:prstGeom prst="rect">
            <a:avLst/>
          </a:prstGeom>
        </p:spPr>
        <p:txBody>
          <a:bodyPr wrap="none">
            <a:spAutoFit/>
          </a:bodyPr>
          <a:lstStyle/>
          <a:p>
            <a:r>
              <a:rPr lang="en-US" sz="2000" dirty="0">
                <a:hlinkClick r:id="rId7"/>
              </a:rPr>
              <a:t>https://www.linkedin.com/in/edwardkwartler/</a:t>
            </a:r>
            <a:endParaRPr lang="en-US" sz="2000" dirty="0"/>
          </a:p>
        </p:txBody>
      </p:sp>
      <p:pic>
        <p:nvPicPr>
          <p:cNvPr id="14" name="Picture 2" descr="Image result for harvard extension school">
            <a:extLst>
              <a:ext uri="{FF2B5EF4-FFF2-40B4-BE49-F238E27FC236}">
                <a16:creationId xmlns="" xmlns:a16="http://schemas.microsoft.com/office/drawing/2014/main" id="{819BBD4B-6C25-48A1-81FA-C39D50D061C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15420" y="5267422"/>
            <a:ext cx="1512494" cy="58166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0" descr="Image result for datacamp logo">
            <a:extLst>
              <a:ext uri="{FF2B5EF4-FFF2-40B4-BE49-F238E27FC236}">
                <a16:creationId xmlns="" xmlns:a16="http://schemas.microsoft.com/office/drawing/2014/main" id="{D93B4197-A542-4DC1-96B3-5A89C5A04E1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70370" y="3851183"/>
            <a:ext cx="1497026" cy="74763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 xmlns:a16="http://schemas.microsoft.com/office/drawing/2014/main" id="{6EA723CA-2310-40DE-B9BD-E1BE5E9BC54F}"/>
              </a:ext>
            </a:extLst>
          </p:cNvPr>
          <p:cNvSpPr txBox="1"/>
          <p:nvPr/>
        </p:nvSpPr>
        <p:spPr>
          <a:xfrm>
            <a:off x="8889747" y="1535866"/>
            <a:ext cx="1210588" cy="369332"/>
          </a:xfrm>
          <a:prstGeom prst="rect">
            <a:avLst/>
          </a:prstGeom>
          <a:noFill/>
        </p:spPr>
        <p:txBody>
          <a:bodyPr wrap="none" rtlCol="0">
            <a:spAutoFit/>
          </a:bodyPr>
          <a:lstStyle/>
          <a:p>
            <a:r>
              <a:rPr lang="en-US" u="sng" dirty="0"/>
              <a:t>Education</a:t>
            </a:r>
          </a:p>
        </p:txBody>
      </p:sp>
      <p:sp>
        <p:nvSpPr>
          <p:cNvPr id="17" name="TextBox 16">
            <a:extLst>
              <a:ext uri="{FF2B5EF4-FFF2-40B4-BE49-F238E27FC236}">
                <a16:creationId xmlns="" xmlns:a16="http://schemas.microsoft.com/office/drawing/2014/main" id="{346C8530-2DCE-42C3-9D51-F96D2D770C7E}"/>
              </a:ext>
            </a:extLst>
          </p:cNvPr>
          <p:cNvSpPr txBox="1"/>
          <p:nvPr/>
        </p:nvSpPr>
        <p:spPr>
          <a:xfrm>
            <a:off x="2495712" y="3327298"/>
            <a:ext cx="719108" cy="369332"/>
          </a:xfrm>
          <a:prstGeom prst="rect">
            <a:avLst/>
          </a:prstGeom>
          <a:noFill/>
        </p:spPr>
        <p:txBody>
          <a:bodyPr wrap="none" rtlCol="0">
            <a:spAutoFit/>
          </a:bodyPr>
          <a:lstStyle/>
          <a:p>
            <a:r>
              <a:rPr lang="en-US" u="sng" dirty="0"/>
              <a:t>Work</a:t>
            </a:r>
          </a:p>
        </p:txBody>
      </p:sp>
      <p:sp>
        <p:nvSpPr>
          <p:cNvPr id="18" name="TextBox 17">
            <a:extLst>
              <a:ext uri="{FF2B5EF4-FFF2-40B4-BE49-F238E27FC236}">
                <a16:creationId xmlns="" xmlns:a16="http://schemas.microsoft.com/office/drawing/2014/main" id="{795A441C-A83D-4101-B919-0975C2B562B3}"/>
              </a:ext>
            </a:extLst>
          </p:cNvPr>
          <p:cNvSpPr txBox="1"/>
          <p:nvPr/>
        </p:nvSpPr>
        <p:spPr>
          <a:xfrm>
            <a:off x="8799295" y="3327298"/>
            <a:ext cx="1479892" cy="369332"/>
          </a:xfrm>
          <a:prstGeom prst="rect">
            <a:avLst/>
          </a:prstGeom>
          <a:noFill/>
        </p:spPr>
        <p:txBody>
          <a:bodyPr wrap="none" rtlCol="0">
            <a:spAutoFit/>
          </a:bodyPr>
          <a:lstStyle/>
          <a:p>
            <a:r>
              <a:rPr lang="en-US" u="sng" dirty="0"/>
              <a:t>Side Hustles</a:t>
            </a:r>
          </a:p>
        </p:txBody>
      </p:sp>
      <p:cxnSp>
        <p:nvCxnSpPr>
          <p:cNvPr id="19" name="Straight Connector 18">
            <a:extLst>
              <a:ext uri="{FF2B5EF4-FFF2-40B4-BE49-F238E27FC236}">
                <a16:creationId xmlns="" xmlns:a16="http://schemas.microsoft.com/office/drawing/2014/main" id="{C40DAEA2-FC14-4B32-8462-242745A43AAF}"/>
              </a:ext>
            </a:extLst>
          </p:cNvPr>
          <p:cNvCxnSpPr/>
          <p:nvPr/>
        </p:nvCxnSpPr>
        <p:spPr>
          <a:xfrm>
            <a:off x="7093212" y="3556000"/>
            <a:ext cx="0" cy="240529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pic>
        <p:nvPicPr>
          <p:cNvPr id="20" name="Picture 2" descr="Image result for wiley and sons">
            <a:extLst>
              <a:ext uri="{FF2B5EF4-FFF2-40B4-BE49-F238E27FC236}">
                <a16:creationId xmlns="" xmlns:a16="http://schemas.microsoft.com/office/drawing/2014/main" id="{6480E571-80D5-442C-BE20-AF0D4C9DB1AE}"/>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5318" t="34851" r="5092" b="31309"/>
          <a:stretch/>
        </p:blipFill>
        <p:spPr bwMode="auto">
          <a:xfrm>
            <a:off x="10022864" y="5305444"/>
            <a:ext cx="1798435" cy="50561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hanaco vc"/>
          <p:cNvPicPr>
            <a:picLocks noChangeAspect="1" noChangeArrowheads="1"/>
          </p:cNvPicPr>
          <p:nvPr/>
        </p:nvPicPr>
        <p:blipFill rotWithShape="1">
          <a:blip r:embed="rId11">
            <a:extLst>
              <a:ext uri="{28A0092B-C50C-407E-A947-70E740481C1C}">
                <a14:useLocalDpi xmlns:a14="http://schemas.microsoft.com/office/drawing/2010/main" val="0"/>
              </a:ext>
            </a:extLst>
          </a:blip>
          <a:srcRect t="29684" b="30876"/>
          <a:stretch/>
        </p:blipFill>
        <p:spPr bwMode="auto">
          <a:xfrm>
            <a:off x="9673329" y="3728324"/>
            <a:ext cx="2518671" cy="993357"/>
          </a:xfrm>
          <a:prstGeom prst="rect">
            <a:avLst/>
          </a:prstGeom>
          <a:noFill/>
          <a:extLst>
            <a:ext uri="{909E8E84-426E-40DD-AFC4-6F175D3DCCD1}">
              <a14:hiddenFill xmlns:a14="http://schemas.microsoft.com/office/drawing/2010/main">
                <a:solidFill>
                  <a:srgbClr val="FFFFFF"/>
                </a:solidFill>
              </a14:hiddenFill>
            </a:ext>
          </a:extLst>
        </p:spPr>
      </p:pic>
      <p:sp>
        <p:nvSpPr>
          <p:cNvPr id="22" name="Title 21"/>
          <p:cNvSpPr>
            <a:spLocks noGrp="1"/>
          </p:cNvSpPr>
          <p:nvPr>
            <p:ph type="title"/>
          </p:nvPr>
        </p:nvSpPr>
        <p:spPr/>
        <p:txBody>
          <a:bodyPr>
            <a:normAutofit fontScale="90000"/>
          </a:bodyPr>
          <a:lstStyle/>
          <a:p>
            <a:r>
              <a:rPr lang="en-US" dirty="0" smtClean="0"/>
              <a:t>About me</a:t>
            </a:r>
            <a:endParaRPr lang="en-US" dirty="0"/>
          </a:p>
        </p:txBody>
      </p:sp>
      <p:pic>
        <p:nvPicPr>
          <p:cNvPr id="23" name="Picture 4" descr="Image result for gserm"/>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b="33913"/>
          <a:stretch/>
        </p:blipFill>
        <p:spPr bwMode="auto">
          <a:xfrm>
            <a:off x="8826406" y="4544125"/>
            <a:ext cx="1267831" cy="705208"/>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Connector 26"/>
          <p:cNvCxnSpPr/>
          <p:nvPr/>
        </p:nvCxnSpPr>
        <p:spPr>
          <a:xfrm>
            <a:off x="7298265" y="3276600"/>
            <a:ext cx="445346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70932" y="3276600"/>
            <a:ext cx="665480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23333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2"/>
          <a:srcRect r="26199"/>
          <a:stretch/>
        </p:blipFill>
        <p:spPr>
          <a:xfrm>
            <a:off x="1895475" y="1447799"/>
            <a:ext cx="2857501"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4">
            <a:extLst>
              <a:ext uri="{FF2B5EF4-FFF2-40B4-BE49-F238E27FC236}">
                <a16:creationId xmlns:a16="http://schemas.microsoft.com/office/drawing/2014/main" xmlns="" id="{CC15F49C-C9A5-452A-B8F7-50DE96E5F0A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20</a:t>
            </a:fld>
            <a:endParaRPr lang="en-US" dirty="0"/>
          </a:p>
        </p:txBody>
      </p:sp>
      <p:sp>
        <p:nvSpPr>
          <p:cNvPr id="14" name="Rectangle 13">
            <a:extLst>
              <a:ext uri="{FF2B5EF4-FFF2-40B4-BE49-F238E27FC236}">
                <a16:creationId xmlns:a16="http://schemas.microsoft.com/office/drawing/2014/main" xmlns="" id="{AE49FB49-D0E2-43DA-B799-413CC0CA9AF3}"/>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5" name="TextBox 14">
            <a:extLst>
              <a:ext uri="{FF2B5EF4-FFF2-40B4-BE49-F238E27FC236}">
                <a16:creationId xmlns:a16="http://schemas.microsoft.com/office/drawing/2014/main" xmlns="" id="{891B7258-019C-4288-8C82-24724360AEF7}"/>
              </a:ext>
            </a:extLst>
          </p:cNvPr>
          <p:cNvSpPr txBox="1"/>
          <p:nvPr/>
        </p:nvSpPr>
        <p:spPr>
          <a:xfrm>
            <a:off x="7367588" y="2223486"/>
            <a:ext cx="2335896" cy="1754326"/>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~$20</a:t>
            </a:r>
          </a:p>
          <a:p>
            <a:r>
              <a:rPr lang="en-US" dirty="0"/>
              <a:t>2/26/18:  ~$45</a:t>
            </a:r>
          </a:p>
          <a:p>
            <a:endParaRPr lang="en-US" dirty="0"/>
          </a:p>
        </p:txBody>
      </p:sp>
      <p:sp>
        <p:nvSpPr>
          <p:cNvPr id="6" name="TextBox 5">
            <a:extLst>
              <a:ext uri="{FF2B5EF4-FFF2-40B4-BE49-F238E27FC236}">
                <a16:creationId xmlns:a16="http://schemas.microsoft.com/office/drawing/2014/main" xmlns="" id="{BC66E6B3-11D2-4696-9CBB-5257D011814B}"/>
              </a:ext>
            </a:extLst>
          </p:cNvPr>
          <p:cNvSpPr txBox="1"/>
          <p:nvPr/>
        </p:nvSpPr>
        <p:spPr>
          <a:xfrm>
            <a:off x="9596169" y="2628562"/>
            <a:ext cx="1992661" cy="338554"/>
          </a:xfrm>
          <a:prstGeom prst="rect">
            <a:avLst/>
          </a:prstGeom>
          <a:noFill/>
        </p:spPr>
        <p:txBody>
          <a:bodyPr wrap="none" rtlCol="0">
            <a:spAutoFit/>
          </a:bodyPr>
          <a:lstStyle/>
          <a:p>
            <a:r>
              <a:rPr lang="en-US" sz="1600" dirty="0"/>
              <a:t>Missed </a:t>
            </a:r>
            <a:r>
              <a:rPr lang="en-US" sz="1600" dirty="0" err="1"/>
              <a:t>Qrtly</a:t>
            </a:r>
            <a:r>
              <a:rPr lang="en-US" sz="1600" dirty="0"/>
              <a:t> Earnings</a:t>
            </a:r>
          </a:p>
        </p:txBody>
      </p:sp>
      <p:sp>
        <p:nvSpPr>
          <p:cNvPr id="16" name="Right Brace 15">
            <a:extLst>
              <a:ext uri="{FF2B5EF4-FFF2-40B4-BE49-F238E27FC236}">
                <a16:creationId xmlns:a16="http://schemas.microsoft.com/office/drawing/2014/main" xmlns="" id="{A26852C9-E991-4B70-B2D5-463E00156CCA}"/>
              </a:ext>
            </a:extLst>
          </p:cNvPr>
          <p:cNvSpPr/>
          <p:nvPr/>
        </p:nvSpPr>
        <p:spPr>
          <a:xfrm>
            <a:off x="9527986" y="259281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91381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1895475" y="1447799"/>
            <a:ext cx="3871913"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p:cNvCxnSpPr>
          <p:nvPr/>
        </p:nvCxnSpPr>
        <p:spPr>
          <a:xfrm flipV="1">
            <a:off x="2895600" y="1800227"/>
            <a:ext cx="1785939" cy="1950242"/>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 name="Slide Number Placeholder 4">
            <a:extLst>
              <a:ext uri="{FF2B5EF4-FFF2-40B4-BE49-F238E27FC236}">
                <a16:creationId xmlns:a16="http://schemas.microsoft.com/office/drawing/2014/main" xmlns="" id="{B70547A6-F72A-49C2-BEB0-A2FEE3CB0000}"/>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21</a:t>
            </a:fld>
            <a:endParaRPr lang="en-US" dirty="0"/>
          </a:p>
        </p:txBody>
      </p:sp>
      <p:sp>
        <p:nvSpPr>
          <p:cNvPr id="15" name="Rectangle 14">
            <a:extLst>
              <a:ext uri="{FF2B5EF4-FFF2-40B4-BE49-F238E27FC236}">
                <a16:creationId xmlns:a16="http://schemas.microsoft.com/office/drawing/2014/main" xmlns="" id="{DB5B56C9-80D6-463E-AB37-9547ACAAE2A4}"/>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6" name="TextBox 15">
            <a:extLst>
              <a:ext uri="{FF2B5EF4-FFF2-40B4-BE49-F238E27FC236}">
                <a16:creationId xmlns:a16="http://schemas.microsoft.com/office/drawing/2014/main" xmlns="" id="{2E6286D5-4D23-44D0-9610-4CAFC919D173}"/>
              </a:ext>
            </a:extLst>
          </p:cNvPr>
          <p:cNvSpPr txBox="1"/>
          <p:nvPr/>
        </p:nvSpPr>
        <p:spPr>
          <a:xfrm>
            <a:off x="7367588" y="2223486"/>
            <a:ext cx="2249847" cy="2308324"/>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~$20</a:t>
            </a:r>
          </a:p>
          <a:p>
            <a:r>
              <a:rPr lang="en-US" dirty="0"/>
              <a:t>2/26/18:  ~$45</a:t>
            </a:r>
          </a:p>
          <a:p>
            <a:r>
              <a:rPr lang="en-US" dirty="0"/>
              <a:t>4/16/18: ~$36</a:t>
            </a:r>
          </a:p>
          <a:p>
            <a:r>
              <a:rPr lang="en-US" dirty="0"/>
              <a:t>6/16/18: ~36</a:t>
            </a:r>
          </a:p>
          <a:p>
            <a:endParaRPr lang="en-US" dirty="0"/>
          </a:p>
        </p:txBody>
      </p:sp>
      <p:sp>
        <p:nvSpPr>
          <p:cNvPr id="17" name="TextBox 16">
            <a:extLst>
              <a:ext uri="{FF2B5EF4-FFF2-40B4-BE49-F238E27FC236}">
                <a16:creationId xmlns:a16="http://schemas.microsoft.com/office/drawing/2014/main" xmlns="" id="{BC17E368-3C18-4155-8953-DD4E2C49C416}"/>
              </a:ext>
            </a:extLst>
          </p:cNvPr>
          <p:cNvSpPr txBox="1"/>
          <p:nvPr/>
        </p:nvSpPr>
        <p:spPr>
          <a:xfrm>
            <a:off x="9596169" y="2628562"/>
            <a:ext cx="1992661" cy="338554"/>
          </a:xfrm>
          <a:prstGeom prst="rect">
            <a:avLst/>
          </a:prstGeom>
          <a:noFill/>
        </p:spPr>
        <p:txBody>
          <a:bodyPr wrap="none" rtlCol="0">
            <a:spAutoFit/>
          </a:bodyPr>
          <a:lstStyle/>
          <a:p>
            <a:r>
              <a:rPr lang="en-US" sz="1600" dirty="0"/>
              <a:t>Missed </a:t>
            </a:r>
            <a:r>
              <a:rPr lang="en-US" sz="1600" dirty="0" err="1"/>
              <a:t>Qrtly</a:t>
            </a:r>
            <a:r>
              <a:rPr lang="en-US" sz="1600" dirty="0"/>
              <a:t> Earnings</a:t>
            </a:r>
          </a:p>
        </p:txBody>
      </p:sp>
      <p:sp>
        <p:nvSpPr>
          <p:cNvPr id="19" name="Right Brace 18">
            <a:extLst>
              <a:ext uri="{FF2B5EF4-FFF2-40B4-BE49-F238E27FC236}">
                <a16:creationId xmlns:a16="http://schemas.microsoft.com/office/drawing/2014/main" xmlns="" id="{1CDB0A43-486F-478F-9E9C-574EF3D2FC00}"/>
              </a:ext>
            </a:extLst>
          </p:cNvPr>
          <p:cNvSpPr/>
          <p:nvPr/>
        </p:nvSpPr>
        <p:spPr>
          <a:xfrm>
            <a:off x="9527986" y="259281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xmlns="" id="{011C5343-6BA3-46AD-BCDC-7F34D9D10046}"/>
              </a:ext>
            </a:extLst>
          </p:cNvPr>
          <p:cNvSpPr txBox="1"/>
          <p:nvPr/>
        </p:nvSpPr>
        <p:spPr>
          <a:xfrm>
            <a:off x="9596169" y="3150842"/>
            <a:ext cx="1127488" cy="338554"/>
          </a:xfrm>
          <a:prstGeom prst="rect">
            <a:avLst/>
          </a:prstGeom>
          <a:noFill/>
        </p:spPr>
        <p:txBody>
          <a:bodyPr wrap="none" rtlCol="0">
            <a:spAutoFit/>
          </a:bodyPr>
          <a:lstStyle/>
          <a:p>
            <a:r>
              <a:rPr lang="en-US" sz="1600" dirty="0"/>
              <a:t>Steel tariffs</a:t>
            </a:r>
          </a:p>
        </p:txBody>
      </p:sp>
      <p:sp>
        <p:nvSpPr>
          <p:cNvPr id="21" name="Right Brace 20">
            <a:extLst>
              <a:ext uri="{FF2B5EF4-FFF2-40B4-BE49-F238E27FC236}">
                <a16:creationId xmlns:a16="http://schemas.microsoft.com/office/drawing/2014/main" xmlns="" id="{C0B5B21A-0194-4173-9AB4-0768698A9A18}"/>
              </a:ext>
            </a:extLst>
          </p:cNvPr>
          <p:cNvSpPr/>
          <p:nvPr/>
        </p:nvSpPr>
        <p:spPr>
          <a:xfrm>
            <a:off x="9527986" y="311509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481996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1895475" y="1447799"/>
            <a:ext cx="3871913"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p:cNvCxnSpPr>
          <p:nvPr/>
        </p:nvCxnSpPr>
        <p:spPr>
          <a:xfrm flipV="1">
            <a:off x="2895600" y="1800227"/>
            <a:ext cx="1785939" cy="1950242"/>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18" idx="0"/>
          </p:cNvCxnSpPr>
          <p:nvPr/>
        </p:nvCxnSpPr>
        <p:spPr>
          <a:xfrm>
            <a:off x="4738689" y="1743076"/>
            <a:ext cx="492919" cy="77152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4781551" y="2514601"/>
            <a:ext cx="900113" cy="65722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4">
            <a:extLst>
              <a:ext uri="{FF2B5EF4-FFF2-40B4-BE49-F238E27FC236}">
                <a16:creationId xmlns:a16="http://schemas.microsoft.com/office/drawing/2014/main" xmlns="" id="{8F15D968-9DDF-4436-BD67-07ABB0C6647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22</a:t>
            </a:fld>
            <a:endParaRPr lang="en-US" dirty="0"/>
          </a:p>
        </p:txBody>
      </p:sp>
      <p:sp>
        <p:nvSpPr>
          <p:cNvPr id="15" name="Rectangle 14">
            <a:extLst>
              <a:ext uri="{FF2B5EF4-FFF2-40B4-BE49-F238E27FC236}">
                <a16:creationId xmlns:a16="http://schemas.microsoft.com/office/drawing/2014/main" xmlns="" id="{918FFBCB-5D10-4AFA-B09B-CB6D15B0E3B4}"/>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6" name="TextBox 15">
            <a:extLst>
              <a:ext uri="{FF2B5EF4-FFF2-40B4-BE49-F238E27FC236}">
                <a16:creationId xmlns:a16="http://schemas.microsoft.com/office/drawing/2014/main" xmlns="" id="{43388D34-33A0-4A3C-8A1B-26F43C3193AE}"/>
              </a:ext>
            </a:extLst>
          </p:cNvPr>
          <p:cNvSpPr txBox="1"/>
          <p:nvPr/>
        </p:nvSpPr>
        <p:spPr>
          <a:xfrm>
            <a:off x="7367588" y="2223486"/>
            <a:ext cx="2249847" cy="2308324"/>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a:t>
            </a:r>
            <a:r>
              <a:rPr lang="en-US" dirty="0" smtClean="0"/>
              <a:t>~ $</a:t>
            </a:r>
            <a:r>
              <a:rPr lang="en-US" dirty="0"/>
              <a:t>20</a:t>
            </a:r>
          </a:p>
          <a:p>
            <a:r>
              <a:rPr lang="en-US" dirty="0"/>
              <a:t>2/26/18:  </a:t>
            </a:r>
            <a:r>
              <a:rPr lang="en-US" dirty="0" smtClean="0"/>
              <a:t>~ $</a:t>
            </a:r>
            <a:r>
              <a:rPr lang="en-US" dirty="0"/>
              <a:t>45</a:t>
            </a:r>
          </a:p>
          <a:p>
            <a:r>
              <a:rPr lang="en-US" dirty="0"/>
              <a:t>4/16/18: </a:t>
            </a:r>
            <a:r>
              <a:rPr lang="en-US" dirty="0" smtClean="0"/>
              <a:t>~ $</a:t>
            </a:r>
            <a:r>
              <a:rPr lang="en-US" dirty="0"/>
              <a:t>36</a:t>
            </a:r>
          </a:p>
          <a:p>
            <a:r>
              <a:rPr lang="en-US" dirty="0"/>
              <a:t>6/16/18: </a:t>
            </a:r>
            <a:r>
              <a:rPr lang="en-US" dirty="0" smtClean="0"/>
              <a:t>~ $36</a:t>
            </a:r>
            <a:endParaRPr lang="en-US" dirty="0"/>
          </a:p>
          <a:p>
            <a:endParaRPr lang="en-US" dirty="0"/>
          </a:p>
        </p:txBody>
      </p:sp>
      <p:sp>
        <p:nvSpPr>
          <p:cNvPr id="17" name="TextBox 16">
            <a:extLst>
              <a:ext uri="{FF2B5EF4-FFF2-40B4-BE49-F238E27FC236}">
                <a16:creationId xmlns:a16="http://schemas.microsoft.com/office/drawing/2014/main" xmlns="" id="{48D7AE39-050E-4CFC-82AF-5307B17B06D2}"/>
              </a:ext>
            </a:extLst>
          </p:cNvPr>
          <p:cNvSpPr txBox="1"/>
          <p:nvPr/>
        </p:nvSpPr>
        <p:spPr>
          <a:xfrm>
            <a:off x="9596169" y="2628562"/>
            <a:ext cx="1992661" cy="338554"/>
          </a:xfrm>
          <a:prstGeom prst="rect">
            <a:avLst/>
          </a:prstGeom>
          <a:noFill/>
        </p:spPr>
        <p:txBody>
          <a:bodyPr wrap="none" rtlCol="0">
            <a:spAutoFit/>
          </a:bodyPr>
          <a:lstStyle/>
          <a:p>
            <a:r>
              <a:rPr lang="en-US" sz="1600" dirty="0"/>
              <a:t>Missed </a:t>
            </a:r>
            <a:r>
              <a:rPr lang="en-US" sz="1600" dirty="0" err="1"/>
              <a:t>Qrtly</a:t>
            </a:r>
            <a:r>
              <a:rPr lang="en-US" sz="1600" dirty="0"/>
              <a:t> Earnings</a:t>
            </a:r>
          </a:p>
        </p:txBody>
      </p:sp>
      <p:sp>
        <p:nvSpPr>
          <p:cNvPr id="19" name="Right Brace 18">
            <a:extLst>
              <a:ext uri="{FF2B5EF4-FFF2-40B4-BE49-F238E27FC236}">
                <a16:creationId xmlns:a16="http://schemas.microsoft.com/office/drawing/2014/main" xmlns="" id="{836074D2-0A52-45BA-8B52-79E255C98388}"/>
              </a:ext>
            </a:extLst>
          </p:cNvPr>
          <p:cNvSpPr/>
          <p:nvPr/>
        </p:nvSpPr>
        <p:spPr>
          <a:xfrm>
            <a:off x="9527986" y="259281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xmlns="" id="{A095BC1A-7AAD-4469-B9A7-CBA376FF072E}"/>
              </a:ext>
            </a:extLst>
          </p:cNvPr>
          <p:cNvSpPr txBox="1"/>
          <p:nvPr/>
        </p:nvSpPr>
        <p:spPr>
          <a:xfrm>
            <a:off x="9596169" y="3150842"/>
            <a:ext cx="1127488" cy="338554"/>
          </a:xfrm>
          <a:prstGeom prst="rect">
            <a:avLst/>
          </a:prstGeom>
          <a:noFill/>
        </p:spPr>
        <p:txBody>
          <a:bodyPr wrap="none" rtlCol="0">
            <a:spAutoFit/>
          </a:bodyPr>
          <a:lstStyle/>
          <a:p>
            <a:r>
              <a:rPr lang="en-US" sz="1600" dirty="0"/>
              <a:t>Steel tariffs</a:t>
            </a:r>
          </a:p>
        </p:txBody>
      </p:sp>
      <p:sp>
        <p:nvSpPr>
          <p:cNvPr id="21" name="Right Brace 20">
            <a:extLst>
              <a:ext uri="{FF2B5EF4-FFF2-40B4-BE49-F238E27FC236}">
                <a16:creationId xmlns:a16="http://schemas.microsoft.com/office/drawing/2014/main" xmlns="" id="{061092E7-1950-46C7-B6D6-A34431E56CC2}"/>
              </a:ext>
            </a:extLst>
          </p:cNvPr>
          <p:cNvSpPr/>
          <p:nvPr/>
        </p:nvSpPr>
        <p:spPr>
          <a:xfrm>
            <a:off x="9527986" y="311509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xmlns="" id="{87139231-CCAB-43EB-BF08-B6A78719CFB0}"/>
              </a:ext>
            </a:extLst>
          </p:cNvPr>
          <p:cNvSpPr txBox="1"/>
          <p:nvPr/>
        </p:nvSpPr>
        <p:spPr>
          <a:xfrm>
            <a:off x="9613162" y="3673122"/>
            <a:ext cx="2068195" cy="338554"/>
          </a:xfrm>
          <a:prstGeom prst="rect">
            <a:avLst/>
          </a:prstGeom>
          <a:noFill/>
        </p:spPr>
        <p:txBody>
          <a:bodyPr wrap="none" rtlCol="0">
            <a:spAutoFit/>
          </a:bodyPr>
          <a:lstStyle/>
          <a:p>
            <a:r>
              <a:rPr lang="en-US" sz="1600" dirty="0" smtClean="0"/>
              <a:t>Retaliatory Auto </a:t>
            </a:r>
            <a:r>
              <a:rPr lang="en-US" sz="1600" dirty="0"/>
              <a:t>tariffs</a:t>
            </a:r>
          </a:p>
        </p:txBody>
      </p:sp>
      <p:sp>
        <p:nvSpPr>
          <p:cNvPr id="23" name="Right Brace 22">
            <a:extLst>
              <a:ext uri="{FF2B5EF4-FFF2-40B4-BE49-F238E27FC236}">
                <a16:creationId xmlns:a16="http://schemas.microsoft.com/office/drawing/2014/main" xmlns="" id="{0AFE74E6-1126-4935-B9CD-BFA01DAD6D7F}"/>
              </a:ext>
            </a:extLst>
          </p:cNvPr>
          <p:cNvSpPr/>
          <p:nvPr/>
        </p:nvSpPr>
        <p:spPr>
          <a:xfrm>
            <a:off x="9544979" y="363737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26668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24026" y="365127"/>
            <a:ext cx="8943975" cy="591477"/>
          </a:xfrm>
        </p:spPr>
        <p:txBody>
          <a:bodyPr/>
          <a:lstStyle/>
          <a:p>
            <a:r>
              <a:rPr lang="en-US" sz="2800" dirty="0"/>
              <a:t>So forecasting (pattern recognition) methods won’t work.</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453313" y="2212041"/>
            <a:ext cx="3300413" cy="1477328"/>
          </a:xfrm>
          <a:prstGeom prst="rect">
            <a:avLst/>
          </a:prstGeom>
          <a:noFill/>
        </p:spPr>
        <p:txBody>
          <a:bodyPr wrap="square" rtlCol="0">
            <a:spAutoFit/>
          </a:bodyPr>
          <a:lstStyle/>
          <a:p>
            <a:r>
              <a:rPr lang="en-US" dirty="0"/>
              <a:t>Some stock movements are self-inflicted (quarterly miss), others political (tariffs) while others are based on out of sector (automotive) performance.</a:t>
            </a:r>
          </a:p>
        </p:txBody>
      </p:sp>
      <p:pic>
        <p:nvPicPr>
          <p:cNvPr id="9" name="Picture 8"/>
          <p:cNvPicPr>
            <a:picLocks noChangeAspect="1"/>
          </p:cNvPicPr>
          <p:nvPr/>
        </p:nvPicPr>
        <p:blipFill>
          <a:blip r:embed="rId2"/>
          <a:stretch>
            <a:fillRect/>
          </a:stretch>
        </p:blipFill>
        <p:spPr>
          <a:xfrm>
            <a:off x="1799783" y="1440571"/>
            <a:ext cx="3325110" cy="4087114"/>
          </a:xfrm>
          <a:prstGeom prst="rect">
            <a:avLst/>
          </a:prstGeom>
        </p:spPr>
      </p:pic>
      <p:sp>
        <p:nvSpPr>
          <p:cNvPr id="10" name="TextBox 9"/>
          <p:cNvSpPr txBox="1"/>
          <p:nvPr/>
        </p:nvSpPr>
        <p:spPr>
          <a:xfrm>
            <a:off x="1724026" y="1143927"/>
            <a:ext cx="1439368" cy="369332"/>
          </a:xfrm>
          <a:prstGeom prst="rect">
            <a:avLst/>
          </a:prstGeom>
          <a:noFill/>
        </p:spPr>
        <p:txBody>
          <a:bodyPr wrap="none" rtlCol="0">
            <a:spAutoFit/>
          </a:bodyPr>
          <a:lstStyle/>
          <a:p>
            <a:r>
              <a:rPr lang="en-US" dirty="0"/>
              <a:t>Weekly Chart</a:t>
            </a:r>
          </a:p>
        </p:txBody>
      </p:sp>
      <p:sp>
        <p:nvSpPr>
          <p:cNvPr id="11" name="Slide Number Placeholder 4">
            <a:extLst>
              <a:ext uri="{FF2B5EF4-FFF2-40B4-BE49-F238E27FC236}">
                <a16:creationId xmlns:a16="http://schemas.microsoft.com/office/drawing/2014/main" xmlns="" id="{7F2DD111-63BD-47A5-9EDC-6FFA30CC034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23</a:t>
            </a:fld>
            <a:endParaRPr lang="en-US" dirty="0"/>
          </a:p>
        </p:txBody>
      </p:sp>
      <p:sp>
        <p:nvSpPr>
          <p:cNvPr id="12" name="Rectangle 11">
            <a:extLst>
              <a:ext uri="{FF2B5EF4-FFF2-40B4-BE49-F238E27FC236}">
                <a16:creationId xmlns:a16="http://schemas.microsoft.com/office/drawing/2014/main" xmlns="" id="{AB3DF67F-A351-4252-B16E-EF1B20B918C0}"/>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3" name="Rectangle 12">
            <a:extLst>
              <a:ext uri="{FF2B5EF4-FFF2-40B4-BE49-F238E27FC236}">
                <a16:creationId xmlns:a16="http://schemas.microsoft.com/office/drawing/2014/main" xmlns="" id="{95711252-6145-42B0-939C-0B559D6E8626}"/>
              </a:ext>
            </a:extLst>
          </p:cNvPr>
          <p:cNvSpPr/>
          <p:nvPr/>
        </p:nvSpPr>
        <p:spPr>
          <a:xfrm>
            <a:off x="200247" y="5799695"/>
            <a:ext cx="11791506" cy="3010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External factors remove pattern recognition that econometric forecasts seek. </a:t>
            </a:r>
          </a:p>
        </p:txBody>
      </p:sp>
    </p:spTree>
    <p:extLst>
      <p:ext uri="{BB962C8B-B14F-4D97-AF65-F5344CB8AC3E}">
        <p14:creationId xmlns:p14="http://schemas.microsoft.com/office/powerpoint/2010/main" val="26938043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xmlns=""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24</a:t>
            </a:fld>
            <a:endParaRPr lang="en-US" dirty="0"/>
          </a:p>
        </p:txBody>
      </p:sp>
      <p:sp>
        <p:nvSpPr>
          <p:cNvPr id="13" name="Rectangle 12">
            <a:extLst>
              <a:ext uri="{FF2B5EF4-FFF2-40B4-BE49-F238E27FC236}">
                <a16:creationId xmlns:a16="http://schemas.microsoft.com/office/drawing/2014/main" xmlns=""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rPr>
              <a:t>A belief </a:t>
            </a:r>
            <a:r>
              <a:rPr lang="en-US" sz="2000" dirty="0">
                <a:solidFill>
                  <a:schemeClr val="bg1"/>
                </a:solidFill>
              </a:rPr>
              <a:t>investor would not have bought or </a:t>
            </a:r>
            <a:r>
              <a:rPr lang="en-US" sz="2000" dirty="0" smtClean="0">
                <a:solidFill>
                  <a:schemeClr val="bg1"/>
                </a:solidFill>
              </a:rPr>
              <a:t>sold. </a:t>
            </a:r>
            <a:endParaRPr lang="en-US" sz="2000" dirty="0">
              <a:solidFill>
                <a:schemeClr val="bg1"/>
              </a:solidFill>
            </a:endParaRPr>
          </a:p>
        </p:txBody>
      </p:sp>
    </p:spTree>
    <p:extLst>
      <p:ext uri="{BB962C8B-B14F-4D97-AF65-F5344CB8AC3E}">
        <p14:creationId xmlns:p14="http://schemas.microsoft.com/office/powerpoint/2010/main" val="3502149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xmlns=""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25</a:t>
            </a:fld>
            <a:endParaRPr lang="en-US" dirty="0"/>
          </a:p>
        </p:txBody>
      </p:sp>
      <p:sp>
        <p:nvSpPr>
          <p:cNvPr id="13" name="Rectangle 12">
            <a:extLst>
              <a:ext uri="{FF2B5EF4-FFF2-40B4-BE49-F238E27FC236}">
                <a16:creationId xmlns:a16="http://schemas.microsoft.com/office/drawing/2014/main" xmlns=""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rPr>
              <a:t>A fundamental investor would have sold after the quarterly earnings report waiting for another financial indicator to buy again (next quarter).</a:t>
            </a:r>
            <a:endParaRPr lang="en-US" sz="2000" dirty="0">
              <a:solidFill>
                <a:schemeClr val="bg1"/>
              </a:solidFill>
            </a:endParaRPr>
          </a:p>
        </p:txBody>
      </p:sp>
    </p:spTree>
    <p:extLst>
      <p:ext uri="{BB962C8B-B14F-4D97-AF65-F5344CB8AC3E}">
        <p14:creationId xmlns:p14="http://schemas.microsoft.com/office/powerpoint/2010/main" val="4062820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xmlns=""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26</a:t>
            </a:fld>
            <a:endParaRPr lang="en-US" dirty="0"/>
          </a:p>
        </p:txBody>
      </p:sp>
      <p:sp>
        <p:nvSpPr>
          <p:cNvPr id="13" name="Rectangle 12">
            <a:extLst>
              <a:ext uri="{FF2B5EF4-FFF2-40B4-BE49-F238E27FC236}">
                <a16:creationId xmlns:a16="http://schemas.microsoft.com/office/drawing/2014/main" xmlns=""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rPr>
              <a:t>A technical investor may have gotten out after the price drop but back in as positive moment based on steel tariffs occurred only to sell again after the momentum faded based on automotive tariffs</a:t>
            </a:r>
            <a:endParaRPr lang="en-US" sz="2000" dirty="0">
              <a:solidFill>
                <a:schemeClr val="bg1"/>
              </a:solidFill>
            </a:endParaRPr>
          </a:p>
        </p:txBody>
      </p:sp>
    </p:spTree>
    <p:extLst>
      <p:ext uri="{BB962C8B-B14F-4D97-AF65-F5344CB8AC3E}">
        <p14:creationId xmlns:p14="http://schemas.microsoft.com/office/powerpoint/2010/main" val="22698971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xmlns=""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27</a:t>
            </a:fld>
            <a:endParaRPr lang="en-US" dirty="0"/>
          </a:p>
        </p:txBody>
      </p:sp>
      <p:sp>
        <p:nvSpPr>
          <p:cNvPr id="13" name="Rectangle 12">
            <a:extLst>
              <a:ext uri="{FF2B5EF4-FFF2-40B4-BE49-F238E27FC236}">
                <a16:creationId xmlns:a16="http://schemas.microsoft.com/office/drawing/2014/main" xmlns=""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rPr>
              <a:t>An HFT </a:t>
            </a:r>
            <a:r>
              <a:rPr lang="en-US" sz="2000" dirty="0">
                <a:solidFill>
                  <a:schemeClr val="bg1"/>
                </a:solidFill>
              </a:rPr>
              <a:t>would have been in and out </a:t>
            </a:r>
            <a:r>
              <a:rPr lang="en-US" sz="2000" dirty="0" smtClean="0">
                <a:solidFill>
                  <a:schemeClr val="bg1"/>
                </a:solidFill>
              </a:rPr>
              <a:t>many times per second and minute making money no matter the direction, they work only with speed as an advantage. </a:t>
            </a:r>
            <a:endParaRPr lang="en-US" sz="2000" dirty="0">
              <a:solidFill>
                <a:schemeClr val="bg1"/>
              </a:solidFill>
            </a:endParaRPr>
          </a:p>
        </p:txBody>
      </p:sp>
    </p:spTree>
    <p:extLst>
      <p:ext uri="{BB962C8B-B14F-4D97-AF65-F5344CB8AC3E}">
        <p14:creationId xmlns:p14="http://schemas.microsoft.com/office/powerpoint/2010/main" val="1182949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77793022"/>
              </p:ext>
            </p:extLst>
          </p:nvPr>
        </p:nvGraphicFramePr>
        <p:xfrm>
          <a:off x="3190413" y="1111250"/>
          <a:ext cx="5811174" cy="185928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xmlns="" val="20002"/>
                    </a:ext>
                  </a:extLst>
                </a:gridCol>
              </a:tblGrid>
              <a:tr h="370840">
                <a:tc>
                  <a:txBody>
                    <a:bodyPr/>
                    <a:lstStyle/>
                    <a:p>
                      <a:r>
                        <a:rPr lang="en-US" sz="2000" b="0" strike="noStrike" dirty="0" smtClean="0">
                          <a:solidFill>
                            <a:schemeClr val="bg1"/>
                          </a:solidFill>
                        </a:rPr>
                        <a:t>Topic I</a:t>
                      </a:r>
                      <a:endParaRPr lang="en-US" sz="2000" b="0" strike="noStrike" dirty="0">
                        <a:solidFill>
                          <a:schemeClr val="bg1"/>
                        </a:solidFill>
                      </a:endParaRPr>
                    </a:p>
                  </a:txBody>
                  <a:tcPr/>
                </a:tc>
                <a:extLst>
                  <a:ext uri="{0D108BD9-81ED-4DB2-BD59-A6C34878D82A}">
                    <a16:rowId xmlns:a16="http://schemas.microsoft.com/office/drawing/2014/main" xmlns=""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Obtaining Stock Data &amp; Basic Visualization</a:t>
                      </a:r>
                      <a:endParaRPr lang="en-US" sz="2000" b="0" strike="noStrike" dirty="0" smtClean="0">
                        <a:solidFill>
                          <a:schemeClr val="tx1"/>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smtClean="0">
                          <a:solidFill>
                            <a:schemeClr val="dk1"/>
                          </a:solidFill>
                          <a:effectLst/>
                          <a:latin typeface="+mn-lt"/>
                          <a:ea typeface="+mn-ea"/>
                          <a:cs typeface="+mn-cs"/>
                        </a:rPr>
                        <a:t>What is the financial market? Types of investing strategies.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i="0" kern="1200" dirty="0" smtClean="0">
                          <a:solidFill>
                            <a:srgbClr val="C00000"/>
                          </a:solidFill>
                          <a:effectLst/>
                          <a:latin typeface="+mn-lt"/>
                          <a:ea typeface="+mn-ea"/>
                          <a:cs typeface="+mn-cs"/>
                        </a:rPr>
                        <a:t>What is an API? API access to stock data in 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smtClean="0">
                          <a:solidFill>
                            <a:schemeClr val="dk1"/>
                          </a:solidFill>
                          <a:effectLst/>
                          <a:latin typeface="+mn-lt"/>
                          <a:ea typeface="+mn-ea"/>
                          <a:cs typeface="+mn-cs"/>
                        </a:rPr>
                        <a:t>Manipulate a time series object 1_TTR.R</a:t>
                      </a:r>
                      <a:endParaRPr lang="en-US" sz="2000" b="0" strike="noStrike" dirty="0" smtClean="0">
                        <a:solidFill>
                          <a:schemeClr val="tx1"/>
                        </a:solidFill>
                      </a:endParaRPr>
                    </a:p>
                  </a:txBody>
                  <a:tcPr/>
                </a:tc>
                <a:extLst>
                  <a:ext uri="{0D108BD9-81ED-4DB2-BD59-A6C34878D82A}">
                    <a16:rowId xmlns:a16="http://schemas.microsoft.com/office/drawing/2014/main" xmlns=""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28</a:t>
            </a:fld>
            <a:endParaRPr lang="en-US" dirty="0"/>
          </a:p>
        </p:txBody>
      </p:sp>
    </p:spTree>
    <p:extLst>
      <p:ext uri="{BB962C8B-B14F-4D97-AF65-F5344CB8AC3E}">
        <p14:creationId xmlns:p14="http://schemas.microsoft.com/office/powerpoint/2010/main" val="3968988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is an API?</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29</a:t>
            </a:fld>
            <a:endParaRPr lang="en-US"/>
          </a:p>
        </p:txBody>
      </p:sp>
      <p:sp>
        <p:nvSpPr>
          <p:cNvPr id="6" name="Rectangle 5"/>
          <p:cNvSpPr/>
          <p:nvPr/>
        </p:nvSpPr>
        <p:spPr>
          <a:xfrm>
            <a:off x="3810000" y="2082060"/>
            <a:ext cx="4572000" cy="923330"/>
          </a:xfrm>
          <a:prstGeom prst="rect">
            <a:avLst/>
          </a:prstGeom>
          <a:ln>
            <a:solidFill>
              <a:schemeClr val="accent6"/>
            </a:solidFill>
          </a:ln>
        </p:spPr>
        <p:txBody>
          <a:bodyPr>
            <a:spAutoFit/>
          </a:bodyPr>
          <a:lstStyle/>
          <a:p>
            <a:pPr algn="ctr"/>
            <a:r>
              <a:rPr lang="en-US" dirty="0"/>
              <a:t>“Application Program Interface”</a:t>
            </a:r>
          </a:p>
          <a:p>
            <a:r>
              <a:rPr lang="en-US" dirty="0"/>
              <a:t>Clearly defined methods of communication between various software components. </a:t>
            </a:r>
          </a:p>
        </p:txBody>
      </p:sp>
      <p:pic>
        <p:nvPicPr>
          <p:cNvPr id="7" name="Picture 2" descr="Image result for what is an ap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0" y="3325324"/>
            <a:ext cx="5715000" cy="2000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4355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11210350"/>
              </p:ext>
            </p:extLst>
          </p:nvPr>
        </p:nvGraphicFramePr>
        <p:xfrm>
          <a:off x="3190413" y="1111250"/>
          <a:ext cx="5811174" cy="185928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xmlns="" val="20002"/>
                    </a:ext>
                  </a:extLst>
                </a:gridCol>
              </a:tblGrid>
              <a:tr h="370840">
                <a:tc>
                  <a:txBody>
                    <a:bodyPr/>
                    <a:lstStyle/>
                    <a:p>
                      <a:r>
                        <a:rPr lang="en-US" sz="2000" b="0" strike="noStrike" dirty="0" smtClean="0">
                          <a:solidFill>
                            <a:schemeClr val="bg1"/>
                          </a:solidFill>
                        </a:rPr>
                        <a:t>Topic I</a:t>
                      </a:r>
                      <a:endParaRPr lang="en-US" sz="2000" b="0" strike="noStrike" dirty="0">
                        <a:solidFill>
                          <a:schemeClr val="bg1"/>
                        </a:solidFill>
                      </a:endParaRPr>
                    </a:p>
                  </a:txBody>
                  <a:tcPr/>
                </a:tc>
                <a:extLst>
                  <a:ext uri="{0D108BD9-81ED-4DB2-BD59-A6C34878D82A}">
                    <a16:rowId xmlns:a16="http://schemas.microsoft.com/office/drawing/2014/main" xmlns=""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Obtaining Stock Data &amp; Basic Visualization</a:t>
                      </a:r>
                      <a:endParaRPr lang="en-US" sz="2000" b="0" strike="noStrike" dirty="0" smtClean="0">
                        <a:solidFill>
                          <a:schemeClr val="tx1"/>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i="0" kern="1200" dirty="0" smtClean="0">
                          <a:solidFill>
                            <a:srgbClr val="C00000"/>
                          </a:solidFill>
                          <a:effectLst/>
                          <a:latin typeface="+mn-lt"/>
                          <a:ea typeface="+mn-ea"/>
                          <a:cs typeface="+mn-cs"/>
                        </a:rPr>
                        <a:t>What is the financial market? Types of investing strategies.</a:t>
                      </a:r>
                      <a:endParaRPr lang="en-US" sz="2000" b="1" strike="noStrike" dirty="0" smtClean="0">
                        <a:solidFill>
                          <a:srgbClr val="C00000"/>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smtClean="0">
                          <a:solidFill>
                            <a:schemeClr val="dk1"/>
                          </a:solidFill>
                          <a:effectLst/>
                          <a:latin typeface="+mn-lt"/>
                          <a:ea typeface="+mn-ea"/>
                          <a:cs typeface="+mn-cs"/>
                        </a:rPr>
                        <a:t>What is an API? API access to stock data in R</a:t>
                      </a:r>
                      <a:endParaRPr lang="en-US" sz="2000" b="0" strike="noStrike" dirty="0" smtClean="0">
                        <a:solidFill>
                          <a:schemeClr val="tx1"/>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smtClean="0">
                          <a:solidFill>
                            <a:schemeClr val="dk1"/>
                          </a:solidFill>
                          <a:effectLst/>
                          <a:latin typeface="+mn-lt"/>
                          <a:ea typeface="+mn-ea"/>
                          <a:cs typeface="+mn-cs"/>
                        </a:rPr>
                        <a:t>Manipulate a time series object 1_TTR.R</a:t>
                      </a:r>
                      <a:endParaRPr lang="en-US" sz="2000" b="0" strike="noStrike" dirty="0" smtClean="0">
                        <a:solidFill>
                          <a:schemeClr val="tx1"/>
                        </a:solidFill>
                      </a:endParaRPr>
                    </a:p>
                  </a:txBody>
                  <a:tcPr/>
                </a:tc>
                <a:extLst>
                  <a:ext uri="{0D108BD9-81ED-4DB2-BD59-A6C34878D82A}">
                    <a16:rowId xmlns:a16="http://schemas.microsoft.com/office/drawing/2014/main" xmlns=""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a:t>
            </a:fld>
            <a:endParaRPr lang="en-US" dirty="0"/>
          </a:p>
        </p:txBody>
      </p:sp>
    </p:spTree>
    <p:extLst>
      <p:ext uri="{BB962C8B-B14F-4D97-AF65-F5344CB8AC3E}">
        <p14:creationId xmlns:p14="http://schemas.microsoft.com/office/powerpoint/2010/main" val="24546134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Two Popular Response Formats</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30</a:t>
            </a:fld>
            <a:endParaRPr lang="en-US"/>
          </a:p>
        </p:txBody>
      </p:sp>
      <p:sp>
        <p:nvSpPr>
          <p:cNvPr id="6" name="TextBox 5"/>
          <p:cNvSpPr txBox="1"/>
          <p:nvPr/>
        </p:nvSpPr>
        <p:spPr>
          <a:xfrm>
            <a:off x="913043" y="1202266"/>
            <a:ext cx="10365915" cy="2554545"/>
          </a:xfrm>
          <a:prstGeom prst="rect">
            <a:avLst/>
          </a:prstGeom>
          <a:noFill/>
        </p:spPr>
        <p:txBody>
          <a:bodyPr wrap="none" rtlCol="0">
            <a:spAutoFit/>
          </a:bodyPr>
          <a:lstStyle/>
          <a:p>
            <a:pPr marL="119063" indent="-119063">
              <a:buFont typeface="Arial" panose="020B0604020202020204" pitchFamily="34" charset="0"/>
              <a:buChar char="•"/>
            </a:pPr>
            <a:r>
              <a:rPr lang="en-US" sz="2800" dirty="0"/>
              <a:t>XML – Extensible Markup Language</a:t>
            </a:r>
          </a:p>
          <a:p>
            <a:pPr marL="576263" lvl="1" indent="-119063">
              <a:buFont typeface="Arial" panose="020B0604020202020204" pitchFamily="34" charset="0"/>
              <a:buChar char="•"/>
            </a:pPr>
            <a:r>
              <a:rPr lang="en-US" sz="2400" dirty="0"/>
              <a:t>Ever wonder why Excel files went from </a:t>
            </a:r>
            <a:r>
              <a:rPr lang="en-US" sz="2400" dirty="0" err="1"/>
              <a:t>xls</a:t>
            </a:r>
            <a:r>
              <a:rPr lang="en-US" sz="2400" dirty="0"/>
              <a:t> to </a:t>
            </a:r>
            <a:r>
              <a:rPr lang="en-US" sz="2400" dirty="0" err="1"/>
              <a:t>xlsx</a:t>
            </a:r>
            <a:r>
              <a:rPr lang="en-US" sz="2400" dirty="0"/>
              <a:t>?  The data is stored as XML.</a:t>
            </a:r>
          </a:p>
          <a:p>
            <a:pPr marL="742950" lvl="1" indent="-285750">
              <a:buFont typeface="Arial" panose="020B0604020202020204" pitchFamily="34" charset="0"/>
              <a:buChar char="•"/>
            </a:pPr>
            <a:endParaRPr lang="en-US" sz="2800" dirty="0"/>
          </a:p>
          <a:p>
            <a:pPr marL="119063" indent="-119063">
              <a:buFont typeface="Arial" panose="020B0604020202020204" pitchFamily="34" charset="0"/>
              <a:buChar char="•"/>
            </a:pPr>
            <a:r>
              <a:rPr lang="en-US" sz="2800" dirty="0"/>
              <a:t>JSON- </a:t>
            </a:r>
            <a:r>
              <a:rPr lang="en-US" sz="2800" dirty="0" err="1"/>
              <a:t>Javascript</a:t>
            </a:r>
            <a:r>
              <a:rPr lang="en-US" sz="2800" dirty="0"/>
              <a:t> Object Notation</a:t>
            </a:r>
          </a:p>
          <a:p>
            <a:pPr marL="576263" lvl="1" indent="-119063">
              <a:buFont typeface="Arial" panose="020B0604020202020204" pitchFamily="34" charset="0"/>
              <a:buChar char="•"/>
            </a:pPr>
            <a:r>
              <a:rPr lang="en-US" sz="2400" dirty="0"/>
              <a:t>Lightweight text files used in webpage visualizations and to pass information.</a:t>
            </a:r>
          </a:p>
          <a:p>
            <a:pPr marL="285750" indent="-285750">
              <a:buFont typeface="Arial" panose="020B0604020202020204" pitchFamily="34" charset="0"/>
              <a:buChar char="•"/>
            </a:pPr>
            <a:endParaRPr lang="en-US" sz="2800" dirty="0"/>
          </a:p>
        </p:txBody>
      </p:sp>
      <p:grpSp>
        <p:nvGrpSpPr>
          <p:cNvPr id="7" name="Group 6"/>
          <p:cNvGrpSpPr/>
          <p:nvPr/>
        </p:nvGrpSpPr>
        <p:grpSpPr>
          <a:xfrm>
            <a:off x="3228726" y="3879239"/>
            <a:ext cx="5715000" cy="2000251"/>
            <a:chOff x="1160584" y="3879239"/>
            <a:chExt cx="5715000" cy="2000251"/>
          </a:xfrm>
        </p:grpSpPr>
        <p:pic>
          <p:nvPicPr>
            <p:cNvPr id="8" name="Picture 2" descr="Image result for what is an ap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0584" y="3879239"/>
              <a:ext cx="5715000" cy="2000251"/>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p:nvPr/>
          </p:nvSpPr>
          <p:spPr>
            <a:xfrm>
              <a:off x="1376147" y="4183434"/>
              <a:ext cx="1391859" cy="1391859"/>
            </a:xfrm>
            <a:prstGeom prst="ellipse">
              <a:avLst/>
            </a:prstGeom>
            <a:solidFill>
              <a:srgbClr val="24AB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302256" y="4694697"/>
              <a:ext cx="1697901" cy="369332"/>
            </a:xfrm>
            <a:prstGeom prst="rect">
              <a:avLst/>
            </a:prstGeom>
            <a:noFill/>
          </p:spPr>
          <p:txBody>
            <a:bodyPr wrap="none" rtlCol="0">
              <a:spAutoFit/>
            </a:bodyPr>
            <a:lstStyle/>
            <a:p>
              <a:r>
                <a:rPr lang="en-US" dirty="0">
                  <a:solidFill>
                    <a:schemeClr val="bg1"/>
                  </a:solidFill>
                </a:rPr>
                <a:t>Ask a question</a:t>
              </a:r>
            </a:p>
          </p:txBody>
        </p:sp>
        <p:sp>
          <p:nvSpPr>
            <p:cNvPr id="11" name="Oval 10"/>
            <p:cNvSpPr/>
            <p:nvPr/>
          </p:nvSpPr>
          <p:spPr>
            <a:xfrm>
              <a:off x="5196407" y="4183433"/>
              <a:ext cx="1391859" cy="1391859"/>
            </a:xfrm>
            <a:prstGeom prst="ellipse">
              <a:avLst/>
            </a:prstGeom>
            <a:solidFill>
              <a:srgbClr val="8071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004479" y="4594046"/>
              <a:ext cx="1772120" cy="646331"/>
            </a:xfrm>
            <a:prstGeom prst="rect">
              <a:avLst/>
            </a:prstGeom>
            <a:noFill/>
          </p:spPr>
          <p:txBody>
            <a:bodyPr wrap="square" rtlCol="0">
              <a:spAutoFit/>
            </a:bodyPr>
            <a:lstStyle/>
            <a:p>
              <a:pPr algn="ctr"/>
              <a:r>
                <a:rPr lang="en-US" dirty="0">
                  <a:solidFill>
                    <a:schemeClr val="bg1"/>
                  </a:solidFill>
                </a:rPr>
                <a:t>Respond in XML or JSON</a:t>
              </a:r>
            </a:p>
          </p:txBody>
        </p:sp>
      </p:grpSp>
    </p:spTree>
    <p:extLst>
      <p:ext uri="{BB962C8B-B14F-4D97-AF65-F5344CB8AC3E}">
        <p14:creationId xmlns:p14="http://schemas.microsoft.com/office/powerpoint/2010/main" val="302442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 example, your phone’s mapping function</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31</a:t>
            </a:fld>
            <a:endParaRPr lang="en-US"/>
          </a:p>
        </p:txBody>
      </p:sp>
      <p:grpSp>
        <p:nvGrpSpPr>
          <p:cNvPr id="15" name="Group 14"/>
          <p:cNvGrpSpPr/>
          <p:nvPr/>
        </p:nvGrpSpPr>
        <p:grpSpPr>
          <a:xfrm>
            <a:off x="3238500" y="1945310"/>
            <a:ext cx="5715000" cy="2967380"/>
            <a:chOff x="1714500" y="1945310"/>
            <a:chExt cx="5715000" cy="2967380"/>
          </a:xfrm>
        </p:grpSpPr>
        <p:grpSp>
          <p:nvGrpSpPr>
            <p:cNvPr id="6" name="Group 5"/>
            <p:cNvGrpSpPr/>
            <p:nvPr/>
          </p:nvGrpSpPr>
          <p:grpSpPr>
            <a:xfrm>
              <a:off x="1714500" y="1945310"/>
              <a:ext cx="5715000" cy="2967380"/>
              <a:chOff x="1714500" y="1064690"/>
              <a:chExt cx="5715000" cy="2967380"/>
            </a:xfrm>
          </p:grpSpPr>
          <p:grpSp>
            <p:nvGrpSpPr>
              <p:cNvPr id="7" name="Group 6"/>
              <p:cNvGrpSpPr/>
              <p:nvPr/>
            </p:nvGrpSpPr>
            <p:grpSpPr>
              <a:xfrm>
                <a:off x="1714500" y="2031819"/>
                <a:ext cx="5715000" cy="2000251"/>
                <a:chOff x="1714500" y="3325324"/>
                <a:chExt cx="5715000" cy="2000251"/>
              </a:xfrm>
            </p:grpSpPr>
            <p:grpSp>
              <p:nvGrpSpPr>
                <p:cNvPr id="9" name="Group 8"/>
                <p:cNvGrpSpPr/>
                <p:nvPr/>
              </p:nvGrpSpPr>
              <p:grpSpPr>
                <a:xfrm>
                  <a:off x="1714500" y="3325324"/>
                  <a:ext cx="5715000" cy="2000251"/>
                  <a:chOff x="1714500" y="3325324"/>
                  <a:chExt cx="5715000" cy="2000251"/>
                </a:xfrm>
              </p:grpSpPr>
              <p:pic>
                <p:nvPicPr>
                  <p:cNvPr id="11" name="Picture 2" descr="Image result for what is an ap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0" y="3325324"/>
                    <a:ext cx="5715000" cy="2000251"/>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p:cNvSpPr/>
                  <p:nvPr/>
                </p:nvSpPr>
                <p:spPr>
                  <a:xfrm>
                    <a:off x="1949115" y="3629519"/>
                    <a:ext cx="1391859" cy="1391859"/>
                  </a:xfrm>
                  <a:prstGeom prst="ellipse">
                    <a:avLst/>
                  </a:prstGeom>
                  <a:solidFill>
                    <a:srgbClr val="24AB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759115" y="3612918"/>
                    <a:ext cx="1391859" cy="1391859"/>
                  </a:xfrm>
                  <a:prstGeom prst="ellipse">
                    <a:avLst/>
                  </a:prstGeom>
                  <a:solidFill>
                    <a:srgbClr val="8071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2" descr="Image result for google maps logo transpar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742" y="3925535"/>
                  <a:ext cx="706603" cy="706603"/>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ectangle 7"/>
              <p:cNvSpPr/>
              <p:nvPr/>
            </p:nvSpPr>
            <p:spPr>
              <a:xfrm>
                <a:off x="2045369" y="1064690"/>
                <a:ext cx="5053263" cy="646331"/>
              </a:xfrm>
              <a:prstGeom prst="rect">
                <a:avLst/>
              </a:prstGeom>
              <a:ln>
                <a:solidFill>
                  <a:schemeClr val="accent6"/>
                </a:solidFill>
              </a:ln>
            </p:spPr>
            <p:txBody>
              <a:bodyPr wrap="square">
                <a:spAutoFit/>
              </a:bodyPr>
              <a:lstStyle/>
              <a:p>
                <a:pPr algn="ctr"/>
                <a:r>
                  <a:rPr lang="en-US" dirty="0"/>
                  <a:t>“Your phone requests information from the maps API services to render the information.</a:t>
                </a:r>
              </a:p>
            </p:txBody>
          </p:sp>
        </p:grpSp>
        <p:pic>
          <p:nvPicPr>
            <p:cNvPr id="14" name="Picture 4" descr="Image result for iphone clipar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7791" y="3251532"/>
              <a:ext cx="1724231" cy="129317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463326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Cleveland Ohio USA Map</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32</a:t>
            </a:fld>
            <a:endParaRPr lang="en-US"/>
          </a:p>
        </p:txBody>
      </p:sp>
      <p:pic>
        <p:nvPicPr>
          <p:cNvPr id="6" name="Picture 5"/>
          <p:cNvPicPr>
            <a:picLocks noChangeAspect="1"/>
          </p:cNvPicPr>
          <p:nvPr/>
        </p:nvPicPr>
        <p:blipFill rotWithShape="1">
          <a:blip r:embed="rId2"/>
          <a:srcRect l="25038"/>
          <a:stretch/>
        </p:blipFill>
        <p:spPr>
          <a:xfrm>
            <a:off x="2470763" y="1161923"/>
            <a:ext cx="7250475" cy="4970219"/>
          </a:xfrm>
          <a:prstGeom prst="rect">
            <a:avLst/>
          </a:prstGeom>
          <a:ln>
            <a:solidFill>
              <a:schemeClr val="tx1"/>
            </a:solidFill>
          </a:ln>
        </p:spPr>
      </p:pic>
    </p:spTree>
    <p:extLst>
      <p:ext uri="{BB962C8B-B14F-4D97-AF65-F5344CB8AC3E}">
        <p14:creationId xmlns:p14="http://schemas.microsoft.com/office/powerpoint/2010/main" val="21220038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Google Maps API JSON</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33</a:t>
            </a:fld>
            <a:endParaRPr lang="en-US"/>
          </a:p>
        </p:txBody>
      </p:sp>
      <p:pic>
        <p:nvPicPr>
          <p:cNvPr id="6" name="Picture 5"/>
          <p:cNvPicPr>
            <a:picLocks noChangeAspect="1"/>
          </p:cNvPicPr>
          <p:nvPr/>
        </p:nvPicPr>
        <p:blipFill rotWithShape="1">
          <a:blip r:embed="rId2"/>
          <a:srcRect b="12802"/>
          <a:stretch/>
        </p:blipFill>
        <p:spPr>
          <a:xfrm>
            <a:off x="431010" y="1166125"/>
            <a:ext cx="4395566" cy="4455742"/>
          </a:xfrm>
          <a:prstGeom prst="rect">
            <a:avLst/>
          </a:prstGeom>
          <a:ln>
            <a:solidFill>
              <a:schemeClr val="tx1"/>
            </a:solidFill>
          </a:ln>
        </p:spPr>
      </p:pic>
      <p:cxnSp>
        <p:nvCxnSpPr>
          <p:cNvPr id="8" name="Straight Arrow Connector 7"/>
          <p:cNvCxnSpPr/>
          <p:nvPr/>
        </p:nvCxnSpPr>
        <p:spPr>
          <a:xfrm>
            <a:off x="2929466" y="1862667"/>
            <a:ext cx="3640667"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3674533" y="4402667"/>
            <a:ext cx="3640667"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692400" y="4910667"/>
            <a:ext cx="3640667"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637866" y="1659466"/>
            <a:ext cx="1684885" cy="369332"/>
          </a:xfrm>
          <a:prstGeom prst="rect">
            <a:avLst/>
          </a:prstGeom>
          <a:noFill/>
        </p:spPr>
        <p:txBody>
          <a:bodyPr wrap="none" rtlCol="0">
            <a:spAutoFit/>
          </a:bodyPr>
          <a:lstStyle/>
          <a:p>
            <a:r>
              <a:rPr lang="en-US" dirty="0" smtClean="0"/>
              <a:t>Cleveland name</a:t>
            </a:r>
            <a:endParaRPr lang="en-US" dirty="0"/>
          </a:p>
        </p:txBody>
      </p:sp>
      <p:sp>
        <p:nvSpPr>
          <p:cNvPr id="12" name="TextBox 11"/>
          <p:cNvSpPr txBox="1"/>
          <p:nvPr/>
        </p:nvSpPr>
        <p:spPr>
          <a:xfrm>
            <a:off x="7332133" y="4199466"/>
            <a:ext cx="2661947" cy="369332"/>
          </a:xfrm>
          <a:prstGeom prst="rect">
            <a:avLst/>
          </a:prstGeom>
          <a:noFill/>
        </p:spPr>
        <p:txBody>
          <a:bodyPr wrap="none" rtlCol="0">
            <a:spAutoFit/>
          </a:bodyPr>
          <a:lstStyle/>
          <a:p>
            <a:r>
              <a:rPr lang="en-US" dirty="0" smtClean="0"/>
              <a:t>More location information</a:t>
            </a:r>
            <a:endParaRPr lang="en-US" dirty="0"/>
          </a:p>
        </p:txBody>
      </p:sp>
      <p:sp>
        <p:nvSpPr>
          <p:cNvPr id="13" name="TextBox 12"/>
          <p:cNvSpPr txBox="1"/>
          <p:nvPr/>
        </p:nvSpPr>
        <p:spPr>
          <a:xfrm>
            <a:off x="6316133" y="4707466"/>
            <a:ext cx="4549900" cy="369332"/>
          </a:xfrm>
          <a:prstGeom prst="rect">
            <a:avLst/>
          </a:prstGeom>
          <a:noFill/>
        </p:spPr>
        <p:txBody>
          <a:bodyPr wrap="none" rtlCol="0">
            <a:spAutoFit/>
          </a:bodyPr>
          <a:lstStyle/>
          <a:p>
            <a:r>
              <a:rPr lang="en-US" dirty="0" smtClean="0"/>
              <a:t>Some coordinates of the shaded bounding box</a:t>
            </a:r>
            <a:endParaRPr lang="en-US" dirty="0"/>
          </a:p>
        </p:txBody>
      </p:sp>
      <p:sp>
        <p:nvSpPr>
          <p:cNvPr id="14" name="Rectangle 13">
            <a:extLst>
              <a:ext uri="{FF2B5EF4-FFF2-40B4-BE49-F238E27FC236}">
                <a16:creationId xmlns:a16="http://schemas.microsoft.com/office/drawing/2014/main" xmlns=""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rPr>
              <a:t>Your phone parses JSON and renders the information on top of the map tile (shaded bounding box).</a:t>
            </a:r>
            <a:endParaRPr lang="en-US" sz="2000" dirty="0">
              <a:solidFill>
                <a:schemeClr val="bg1"/>
              </a:solidFill>
            </a:endParaRPr>
          </a:p>
        </p:txBody>
      </p:sp>
    </p:spTree>
    <p:extLst>
      <p:ext uri="{BB962C8B-B14F-4D97-AF65-F5344CB8AC3E}">
        <p14:creationId xmlns:p14="http://schemas.microsoft.com/office/powerpoint/2010/main" val="17314801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 has many API related libraries.</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34</a:t>
            </a:fld>
            <a:endParaRPr lang="en-US"/>
          </a:p>
        </p:txBody>
      </p:sp>
      <p:pic>
        <p:nvPicPr>
          <p:cNvPr id="11" name="Picture 2" descr="Image result for what is an api"/>
          <p:cNvPicPr>
            <a:picLocks noChangeAspect="1" noChangeArrowheads="1"/>
          </p:cNvPicPr>
          <p:nvPr/>
        </p:nvPicPr>
        <p:blipFill rotWithShape="1">
          <a:blip r:embed="rId2">
            <a:extLst>
              <a:ext uri="{28A0092B-C50C-407E-A947-70E740481C1C}">
                <a14:useLocalDpi xmlns:a14="http://schemas.microsoft.com/office/drawing/2010/main" val="0"/>
              </a:ext>
            </a:extLst>
          </a:blip>
          <a:srcRect l="34296" r="34593"/>
          <a:stretch/>
        </p:blipFill>
        <p:spPr bwMode="auto">
          <a:xfrm>
            <a:off x="5198532" y="2912439"/>
            <a:ext cx="1778001"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569369" y="1945310"/>
            <a:ext cx="5053263" cy="646331"/>
          </a:xfrm>
          <a:prstGeom prst="rect">
            <a:avLst/>
          </a:prstGeom>
          <a:ln>
            <a:solidFill>
              <a:schemeClr val="accent6"/>
            </a:solidFill>
          </a:ln>
        </p:spPr>
        <p:txBody>
          <a:bodyPr wrap="square">
            <a:spAutoFit/>
          </a:bodyPr>
          <a:lstStyle/>
          <a:p>
            <a:pPr algn="ctr"/>
            <a:r>
              <a:rPr lang="en-US" dirty="0" err="1" smtClean="0"/>
              <a:t>Quantmod</a:t>
            </a:r>
            <a:r>
              <a:rPr lang="en-US" dirty="0" smtClean="0"/>
              <a:t> handles the request &amp; organizing data to a time series object.</a:t>
            </a:r>
            <a:endParaRPr lang="en-US" dirty="0"/>
          </a:p>
        </p:txBody>
      </p:sp>
      <p:sp>
        <p:nvSpPr>
          <p:cNvPr id="16" name="Rectangle 15">
            <a:extLst>
              <a:ext uri="{FF2B5EF4-FFF2-40B4-BE49-F238E27FC236}">
                <a16:creationId xmlns:a16="http://schemas.microsoft.com/office/drawing/2014/main" xmlns=""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rPr>
              <a:t>Rather than code requests &amp; parse responses ourselves we use the </a:t>
            </a:r>
            <a:r>
              <a:rPr lang="en-US" sz="2000" dirty="0" err="1" smtClean="0">
                <a:solidFill>
                  <a:schemeClr val="bg1"/>
                </a:solidFill>
              </a:rPr>
              <a:t>quantmod</a:t>
            </a:r>
            <a:r>
              <a:rPr lang="en-US" sz="2000" dirty="0" smtClean="0">
                <a:solidFill>
                  <a:schemeClr val="bg1"/>
                </a:solidFill>
              </a:rPr>
              <a:t> package.</a:t>
            </a:r>
            <a:endParaRPr lang="en-US" sz="2000" dirty="0">
              <a:solidFill>
                <a:schemeClr val="bg1"/>
              </a:solidFill>
            </a:endParaRPr>
          </a:p>
        </p:txBody>
      </p:sp>
      <p:pic>
        <p:nvPicPr>
          <p:cNvPr id="1026" name="Picture 2" descr="Image result for r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9175" y="3500483"/>
            <a:ext cx="1063625" cy="8241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yahoo finance log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0578" b="31733"/>
          <a:stretch/>
        </p:blipFill>
        <p:spPr bwMode="auto">
          <a:xfrm>
            <a:off x="7165975" y="3548497"/>
            <a:ext cx="1931959" cy="728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8744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85726627"/>
              </p:ext>
            </p:extLst>
          </p:nvPr>
        </p:nvGraphicFramePr>
        <p:xfrm>
          <a:off x="3190413" y="1111250"/>
          <a:ext cx="5811174" cy="188976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xmlns="" val="20002"/>
                    </a:ext>
                  </a:extLst>
                </a:gridCol>
              </a:tblGrid>
              <a:tr h="370840">
                <a:tc>
                  <a:txBody>
                    <a:bodyPr/>
                    <a:lstStyle/>
                    <a:p>
                      <a:r>
                        <a:rPr lang="en-US" sz="2000" b="0" strike="noStrike" dirty="0" smtClean="0">
                          <a:solidFill>
                            <a:schemeClr val="bg1"/>
                          </a:solidFill>
                        </a:rPr>
                        <a:t>Topic I</a:t>
                      </a:r>
                      <a:endParaRPr lang="en-US" sz="2000" b="0" strike="noStrike" dirty="0">
                        <a:solidFill>
                          <a:schemeClr val="bg1"/>
                        </a:solidFill>
                      </a:endParaRPr>
                    </a:p>
                  </a:txBody>
                  <a:tcPr/>
                </a:tc>
                <a:extLst>
                  <a:ext uri="{0D108BD9-81ED-4DB2-BD59-A6C34878D82A}">
                    <a16:rowId xmlns:a16="http://schemas.microsoft.com/office/drawing/2014/main" xmlns=""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Obtaining Stock Data &amp; Basic Visualization</a:t>
                      </a:r>
                      <a:endParaRPr lang="en-US" sz="2000" b="0" strike="noStrike" dirty="0" smtClean="0">
                        <a:solidFill>
                          <a:schemeClr val="tx1"/>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smtClean="0">
                          <a:solidFill>
                            <a:schemeClr val="dk1"/>
                          </a:solidFill>
                          <a:effectLst/>
                          <a:latin typeface="+mn-lt"/>
                          <a:ea typeface="+mn-ea"/>
                          <a:cs typeface="+mn-cs"/>
                        </a:rPr>
                        <a:t>What is the financial market? Types of investing strategies.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strike="noStrike" kern="1200" dirty="0" smtClean="0">
                          <a:solidFill>
                            <a:schemeClr val="tx1"/>
                          </a:solidFill>
                          <a:latin typeface="+mn-lt"/>
                          <a:ea typeface="+mn-ea"/>
                          <a:cs typeface="+mn-cs"/>
                        </a:rPr>
                        <a:t>What is an API? API access to stock data in 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i="0" kern="1200" dirty="0" smtClean="0">
                          <a:solidFill>
                            <a:srgbClr val="C00000"/>
                          </a:solidFill>
                          <a:effectLst/>
                          <a:latin typeface="+mn-lt"/>
                          <a:ea typeface="+mn-ea"/>
                          <a:cs typeface="+mn-cs"/>
                        </a:rPr>
                        <a:t>Manipulate a time series object 1_TTR.R</a:t>
                      </a:r>
                    </a:p>
                  </a:txBody>
                  <a:tcPr/>
                </a:tc>
                <a:extLst>
                  <a:ext uri="{0D108BD9-81ED-4DB2-BD59-A6C34878D82A}">
                    <a16:rowId xmlns:a16="http://schemas.microsoft.com/office/drawing/2014/main" xmlns=""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35</a:t>
            </a:fld>
            <a:endParaRPr lang="en-US" dirty="0"/>
          </a:p>
        </p:txBody>
      </p:sp>
    </p:spTree>
    <p:extLst>
      <p:ext uri="{BB962C8B-B14F-4D97-AF65-F5344CB8AC3E}">
        <p14:creationId xmlns:p14="http://schemas.microsoft.com/office/powerpoint/2010/main" val="25402330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83C8ED64-C774-4AEA-B160-79E9FCCDE563}"/>
              </a:ext>
            </a:extLst>
          </p:cNvPr>
          <p:cNvSpPr/>
          <p:nvPr/>
        </p:nvSpPr>
        <p:spPr>
          <a:xfrm>
            <a:off x="293111" y="1246827"/>
            <a:ext cx="2913321" cy="3995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Down Day</a:t>
            </a:r>
          </a:p>
        </p:txBody>
      </p:sp>
      <p:sp>
        <p:nvSpPr>
          <p:cNvPr id="2" name="Title 1">
            <a:extLst>
              <a:ext uri="{FF2B5EF4-FFF2-40B4-BE49-F238E27FC236}">
                <a16:creationId xmlns:a16="http://schemas.microsoft.com/office/drawing/2014/main" xmlns="" id="{572B8767-3890-493B-9469-7265550E508F}"/>
              </a:ext>
            </a:extLst>
          </p:cNvPr>
          <p:cNvSpPr>
            <a:spLocks noGrp="1"/>
          </p:cNvSpPr>
          <p:nvPr>
            <p:ph type="title"/>
          </p:nvPr>
        </p:nvSpPr>
        <p:spPr/>
        <p:txBody>
          <a:bodyPr>
            <a:normAutofit fontScale="90000"/>
          </a:bodyPr>
          <a:lstStyle/>
          <a:p>
            <a:r>
              <a:rPr lang="en-US" dirty="0"/>
              <a:t>Interpreting a Candlestick Chart</a:t>
            </a:r>
          </a:p>
        </p:txBody>
      </p:sp>
      <p:sp>
        <p:nvSpPr>
          <p:cNvPr id="3" name="Date Placeholder 2">
            <a:extLst>
              <a:ext uri="{FF2B5EF4-FFF2-40B4-BE49-F238E27FC236}">
                <a16:creationId xmlns:a16="http://schemas.microsoft.com/office/drawing/2014/main" xmlns="" id="{F78C16CA-4FBD-4B7C-8DE2-22D685A5B817}"/>
              </a:ext>
            </a:extLst>
          </p:cNvPr>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a:extLst>
              <a:ext uri="{FF2B5EF4-FFF2-40B4-BE49-F238E27FC236}">
                <a16:creationId xmlns:a16="http://schemas.microsoft.com/office/drawing/2014/main" xmlns="" id="{52449ABF-2B64-4DFC-92BB-E7110FD93ABD}"/>
              </a:ext>
            </a:extLst>
          </p:cNvPr>
          <p:cNvSpPr>
            <a:spLocks noGrp="1"/>
          </p:cNvSpPr>
          <p:nvPr>
            <p:ph type="ftr" sz="quarter" idx="11"/>
          </p:nvPr>
        </p:nvSpPr>
        <p:spPr/>
        <p:txBody>
          <a:bodyPr/>
          <a:lstStyle/>
          <a:p>
            <a:r>
              <a:rPr lang="en-US"/>
              <a:t>Kwartler</a:t>
            </a:r>
            <a:endParaRPr lang="en-US" dirty="0"/>
          </a:p>
        </p:txBody>
      </p:sp>
      <p:pic>
        <p:nvPicPr>
          <p:cNvPr id="5" name="Picture 4">
            <a:extLst>
              <a:ext uri="{FF2B5EF4-FFF2-40B4-BE49-F238E27FC236}">
                <a16:creationId xmlns:a16="http://schemas.microsoft.com/office/drawing/2014/main" xmlns="" id="{17CA8BD1-8E4C-446B-94AF-2A1C7FF888CF}"/>
              </a:ext>
            </a:extLst>
          </p:cNvPr>
          <p:cNvPicPr>
            <a:picLocks noChangeAspect="1"/>
          </p:cNvPicPr>
          <p:nvPr/>
        </p:nvPicPr>
        <p:blipFill>
          <a:blip r:embed="rId2"/>
          <a:stretch>
            <a:fillRect/>
          </a:stretch>
        </p:blipFill>
        <p:spPr>
          <a:xfrm>
            <a:off x="3374162" y="2346783"/>
            <a:ext cx="5047318" cy="2653151"/>
          </a:xfrm>
          <a:prstGeom prst="rect">
            <a:avLst/>
          </a:prstGeom>
        </p:spPr>
      </p:pic>
      <p:grpSp>
        <p:nvGrpSpPr>
          <p:cNvPr id="24" name="Group 23">
            <a:extLst>
              <a:ext uri="{FF2B5EF4-FFF2-40B4-BE49-F238E27FC236}">
                <a16:creationId xmlns:a16="http://schemas.microsoft.com/office/drawing/2014/main" xmlns="" id="{DE84F4FA-CFAE-4378-B136-FAE63E723072}"/>
              </a:ext>
            </a:extLst>
          </p:cNvPr>
          <p:cNvGrpSpPr/>
          <p:nvPr/>
        </p:nvGrpSpPr>
        <p:grpSpPr>
          <a:xfrm>
            <a:off x="9188846" y="2162117"/>
            <a:ext cx="2237114" cy="3408501"/>
            <a:chOff x="9384272" y="2162117"/>
            <a:chExt cx="2237114" cy="3408501"/>
          </a:xfrm>
        </p:grpSpPr>
        <p:cxnSp>
          <p:nvCxnSpPr>
            <p:cNvPr id="14" name="Straight Connector 13">
              <a:extLst>
                <a:ext uri="{FF2B5EF4-FFF2-40B4-BE49-F238E27FC236}">
                  <a16:creationId xmlns:a16="http://schemas.microsoft.com/office/drawing/2014/main" xmlns="" id="{084BD5AA-D717-4487-AB2E-92302E6A5357}"/>
                </a:ext>
              </a:extLst>
            </p:cNvPr>
            <p:cNvCxnSpPr/>
            <p:nvPr/>
          </p:nvCxnSpPr>
          <p:spPr>
            <a:xfrm>
              <a:off x="9747343" y="2346783"/>
              <a:ext cx="0" cy="31592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xmlns="" id="{1C79EA74-5C9A-4A39-8A3F-78D6F57FEAA9}"/>
                </a:ext>
              </a:extLst>
            </p:cNvPr>
            <p:cNvSpPr/>
            <p:nvPr/>
          </p:nvSpPr>
          <p:spPr>
            <a:xfrm>
              <a:off x="9384272" y="2780731"/>
              <a:ext cx="739588" cy="19901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B45AE76F-3FA3-446C-A961-1A70E958DA97}"/>
                </a:ext>
              </a:extLst>
            </p:cNvPr>
            <p:cNvSpPr txBox="1"/>
            <p:nvPr/>
          </p:nvSpPr>
          <p:spPr>
            <a:xfrm>
              <a:off x="10123860" y="2596065"/>
              <a:ext cx="1374094" cy="369332"/>
            </a:xfrm>
            <a:prstGeom prst="rect">
              <a:avLst/>
            </a:prstGeom>
            <a:noFill/>
          </p:spPr>
          <p:txBody>
            <a:bodyPr wrap="none" rtlCol="0">
              <a:spAutoFit/>
            </a:bodyPr>
            <a:lstStyle/>
            <a:p>
              <a:r>
                <a:rPr lang="en-US" dirty="0"/>
                <a:t>Closing Price</a:t>
              </a:r>
            </a:p>
          </p:txBody>
        </p:sp>
        <p:sp>
          <p:nvSpPr>
            <p:cNvPr id="16" name="TextBox 15">
              <a:extLst>
                <a:ext uri="{FF2B5EF4-FFF2-40B4-BE49-F238E27FC236}">
                  <a16:creationId xmlns:a16="http://schemas.microsoft.com/office/drawing/2014/main" xmlns="" id="{47F636A7-C016-4BA5-B2BA-0565037879EF}"/>
                </a:ext>
              </a:extLst>
            </p:cNvPr>
            <p:cNvSpPr txBox="1"/>
            <p:nvPr/>
          </p:nvSpPr>
          <p:spPr>
            <a:xfrm>
              <a:off x="9742185" y="2162117"/>
              <a:ext cx="1130438" cy="369332"/>
            </a:xfrm>
            <a:prstGeom prst="rect">
              <a:avLst/>
            </a:prstGeom>
            <a:noFill/>
          </p:spPr>
          <p:txBody>
            <a:bodyPr wrap="none" rtlCol="0">
              <a:spAutoFit/>
            </a:bodyPr>
            <a:lstStyle/>
            <a:p>
              <a:r>
                <a:rPr lang="en-US" dirty="0"/>
                <a:t>High Price</a:t>
              </a:r>
            </a:p>
          </p:txBody>
        </p:sp>
        <p:sp>
          <p:nvSpPr>
            <p:cNvPr id="17" name="TextBox 16">
              <a:extLst>
                <a:ext uri="{FF2B5EF4-FFF2-40B4-BE49-F238E27FC236}">
                  <a16:creationId xmlns:a16="http://schemas.microsoft.com/office/drawing/2014/main" xmlns="" id="{DA8E9353-CECC-4901-9E8C-51790CBAC403}"/>
                </a:ext>
              </a:extLst>
            </p:cNvPr>
            <p:cNvSpPr txBox="1"/>
            <p:nvPr/>
          </p:nvSpPr>
          <p:spPr>
            <a:xfrm>
              <a:off x="10123860" y="4417679"/>
              <a:ext cx="1497526" cy="369332"/>
            </a:xfrm>
            <a:prstGeom prst="rect">
              <a:avLst/>
            </a:prstGeom>
            <a:noFill/>
          </p:spPr>
          <p:txBody>
            <a:bodyPr wrap="none" rtlCol="0">
              <a:spAutoFit/>
            </a:bodyPr>
            <a:lstStyle/>
            <a:p>
              <a:r>
                <a:rPr lang="en-US" dirty="0"/>
                <a:t>Opening Price</a:t>
              </a:r>
            </a:p>
          </p:txBody>
        </p:sp>
        <p:sp>
          <p:nvSpPr>
            <p:cNvPr id="18" name="TextBox 17">
              <a:extLst>
                <a:ext uri="{FF2B5EF4-FFF2-40B4-BE49-F238E27FC236}">
                  <a16:creationId xmlns:a16="http://schemas.microsoft.com/office/drawing/2014/main" xmlns="" id="{4ACA545B-A6BD-448B-BB74-E2107F9BE1E1}"/>
                </a:ext>
              </a:extLst>
            </p:cNvPr>
            <p:cNvSpPr txBox="1"/>
            <p:nvPr/>
          </p:nvSpPr>
          <p:spPr>
            <a:xfrm>
              <a:off x="9753387" y="5201286"/>
              <a:ext cx="1086259" cy="369332"/>
            </a:xfrm>
            <a:prstGeom prst="rect">
              <a:avLst/>
            </a:prstGeom>
            <a:noFill/>
          </p:spPr>
          <p:txBody>
            <a:bodyPr wrap="none" rtlCol="0">
              <a:spAutoFit/>
            </a:bodyPr>
            <a:lstStyle/>
            <a:p>
              <a:r>
                <a:rPr lang="en-US" dirty="0"/>
                <a:t>Low Price</a:t>
              </a:r>
            </a:p>
          </p:txBody>
        </p:sp>
      </p:grpSp>
      <p:grpSp>
        <p:nvGrpSpPr>
          <p:cNvPr id="23" name="Group 22">
            <a:extLst>
              <a:ext uri="{FF2B5EF4-FFF2-40B4-BE49-F238E27FC236}">
                <a16:creationId xmlns:a16="http://schemas.microsoft.com/office/drawing/2014/main" xmlns="" id="{6F60816C-DD2C-49EA-A53E-1499FA1E4841}"/>
              </a:ext>
            </a:extLst>
          </p:cNvPr>
          <p:cNvGrpSpPr/>
          <p:nvPr/>
        </p:nvGrpSpPr>
        <p:grpSpPr>
          <a:xfrm>
            <a:off x="631214" y="2162117"/>
            <a:ext cx="2237114" cy="3408501"/>
            <a:chOff x="5925146" y="2162117"/>
            <a:chExt cx="2237114" cy="3408501"/>
          </a:xfrm>
        </p:grpSpPr>
        <p:cxnSp>
          <p:nvCxnSpPr>
            <p:cNvPr id="8" name="Straight Connector 7">
              <a:extLst>
                <a:ext uri="{FF2B5EF4-FFF2-40B4-BE49-F238E27FC236}">
                  <a16:creationId xmlns:a16="http://schemas.microsoft.com/office/drawing/2014/main" xmlns="" id="{709C56B9-F0D8-40BC-9FB3-CA06E6C76D2E}"/>
                </a:ext>
              </a:extLst>
            </p:cNvPr>
            <p:cNvCxnSpPr/>
            <p:nvPr/>
          </p:nvCxnSpPr>
          <p:spPr>
            <a:xfrm>
              <a:off x="6288217" y="2346783"/>
              <a:ext cx="0" cy="31592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8072E685-38CA-4441-8516-54BA8F03CA4E}"/>
                </a:ext>
              </a:extLst>
            </p:cNvPr>
            <p:cNvSpPr txBox="1"/>
            <p:nvPr/>
          </p:nvSpPr>
          <p:spPr>
            <a:xfrm>
              <a:off x="6664734" y="2596065"/>
              <a:ext cx="1497526" cy="369332"/>
            </a:xfrm>
            <a:prstGeom prst="rect">
              <a:avLst/>
            </a:prstGeom>
            <a:noFill/>
          </p:spPr>
          <p:txBody>
            <a:bodyPr wrap="none" rtlCol="0">
              <a:spAutoFit/>
            </a:bodyPr>
            <a:lstStyle/>
            <a:p>
              <a:r>
                <a:rPr lang="en-US" dirty="0"/>
                <a:t>Opening Price</a:t>
              </a:r>
            </a:p>
          </p:txBody>
        </p:sp>
        <p:sp>
          <p:nvSpPr>
            <p:cNvPr id="10" name="TextBox 9">
              <a:extLst>
                <a:ext uri="{FF2B5EF4-FFF2-40B4-BE49-F238E27FC236}">
                  <a16:creationId xmlns:a16="http://schemas.microsoft.com/office/drawing/2014/main" xmlns="" id="{2A4EF473-1837-4FF7-A911-74FCAA018467}"/>
                </a:ext>
              </a:extLst>
            </p:cNvPr>
            <p:cNvSpPr txBox="1"/>
            <p:nvPr/>
          </p:nvSpPr>
          <p:spPr>
            <a:xfrm>
              <a:off x="6283059" y="2162117"/>
              <a:ext cx="1130438" cy="369332"/>
            </a:xfrm>
            <a:prstGeom prst="rect">
              <a:avLst/>
            </a:prstGeom>
            <a:noFill/>
          </p:spPr>
          <p:txBody>
            <a:bodyPr wrap="none" rtlCol="0">
              <a:spAutoFit/>
            </a:bodyPr>
            <a:lstStyle/>
            <a:p>
              <a:r>
                <a:rPr lang="en-US" dirty="0"/>
                <a:t>High Price</a:t>
              </a:r>
            </a:p>
          </p:txBody>
        </p:sp>
        <p:sp>
          <p:nvSpPr>
            <p:cNvPr id="11" name="TextBox 10">
              <a:extLst>
                <a:ext uri="{FF2B5EF4-FFF2-40B4-BE49-F238E27FC236}">
                  <a16:creationId xmlns:a16="http://schemas.microsoft.com/office/drawing/2014/main" xmlns="" id="{A2A792E1-B5E2-4DF6-A4C8-F80D2DE00B23}"/>
                </a:ext>
              </a:extLst>
            </p:cNvPr>
            <p:cNvSpPr txBox="1"/>
            <p:nvPr/>
          </p:nvSpPr>
          <p:spPr>
            <a:xfrm>
              <a:off x="6664734" y="4417679"/>
              <a:ext cx="1374094" cy="369332"/>
            </a:xfrm>
            <a:prstGeom prst="rect">
              <a:avLst/>
            </a:prstGeom>
            <a:noFill/>
          </p:spPr>
          <p:txBody>
            <a:bodyPr wrap="none" rtlCol="0">
              <a:spAutoFit/>
            </a:bodyPr>
            <a:lstStyle/>
            <a:p>
              <a:r>
                <a:rPr lang="en-US" dirty="0"/>
                <a:t>Closing Price</a:t>
              </a:r>
            </a:p>
          </p:txBody>
        </p:sp>
        <p:sp>
          <p:nvSpPr>
            <p:cNvPr id="12" name="TextBox 11">
              <a:extLst>
                <a:ext uri="{FF2B5EF4-FFF2-40B4-BE49-F238E27FC236}">
                  <a16:creationId xmlns:a16="http://schemas.microsoft.com/office/drawing/2014/main" xmlns="" id="{730C793D-72F3-424C-9510-FF06526A3DF0}"/>
                </a:ext>
              </a:extLst>
            </p:cNvPr>
            <p:cNvSpPr txBox="1"/>
            <p:nvPr/>
          </p:nvSpPr>
          <p:spPr>
            <a:xfrm>
              <a:off x="6283059" y="5201286"/>
              <a:ext cx="1086259" cy="369332"/>
            </a:xfrm>
            <a:prstGeom prst="rect">
              <a:avLst/>
            </a:prstGeom>
            <a:noFill/>
          </p:spPr>
          <p:txBody>
            <a:bodyPr wrap="none" rtlCol="0">
              <a:spAutoFit/>
            </a:bodyPr>
            <a:lstStyle/>
            <a:p>
              <a:r>
                <a:rPr lang="en-US" dirty="0"/>
                <a:t>Low Price</a:t>
              </a:r>
            </a:p>
          </p:txBody>
        </p:sp>
        <p:sp>
          <p:nvSpPr>
            <p:cNvPr id="6" name="Rectangle 5">
              <a:extLst>
                <a:ext uri="{FF2B5EF4-FFF2-40B4-BE49-F238E27FC236}">
                  <a16:creationId xmlns:a16="http://schemas.microsoft.com/office/drawing/2014/main" xmlns="" id="{60276B6E-BD7E-4F37-B42D-F595896C1EB1}"/>
                </a:ext>
              </a:extLst>
            </p:cNvPr>
            <p:cNvSpPr/>
            <p:nvPr/>
          </p:nvSpPr>
          <p:spPr>
            <a:xfrm>
              <a:off x="5925146" y="2780731"/>
              <a:ext cx="739588" cy="199016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xmlns="" id="{53655B8B-A366-4B9A-A478-CD0771D2F029}"/>
              </a:ext>
            </a:extLst>
          </p:cNvPr>
          <p:cNvSpPr/>
          <p:nvPr/>
        </p:nvSpPr>
        <p:spPr>
          <a:xfrm>
            <a:off x="8850743" y="1246827"/>
            <a:ext cx="2913321" cy="3995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 Day</a:t>
            </a:r>
          </a:p>
        </p:txBody>
      </p:sp>
    </p:spTree>
    <p:extLst>
      <p:ext uri="{BB962C8B-B14F-4D97-AF65-F5344CB8AC3E}">
        <p14:creationId xmlns:p14="http://schemas.microsoft.com/office/powerpoint/2010/main" val="37957713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Let’s Practice! Open </a:t>
            </a:r>
            <a:r>
              <a:rPr lang="en-US" dirty="0" smtClean="0"/>
              <a:t>1_TTR_A.R</a:t>
            </a:r>
            <a:endParaRPr lang="en-US" dirty="0"/>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838200" y="1577155"/>
            <a:ext cx="3454472" cy="1354217"/>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Plot the time series dynamically</a:t>
            </a:r>
          </a:p>
        </p:txBody>
      </p:sp>
      <p:sp>
        <p:nvSpPr>
          <p:cNvPr id="7" name="Slide Number Placeholder 4">
            <a:extLst>
              <a:ext uri="{FF2B5EF4-FFF2-40B4-BE49-F238E27FC236}">
                <a16:creationId xmlns:a16="http://schemas.microsoft.com/office/drawing/2014/main" xmlns="" id="{0C2FD9D0-7CE6-46D3-9007-B1BFEE40BFE2}"/>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37</a:t>
            </a:fld>
            <a:endParaRPr lang="en-US" dirty="0"/>
          </a:p>
        </p:txBody>
      </p:sp>
      <p:pic>
        <p:nvPicPr>
          <p:cNvPr id="1026" name="Picture 2" descr="Image result for stock trading meme">
            <a:extLst>
              <a:ext uri="{FF2B5EF4-FFF2-40B4-BE49-F238E27FC236}">
                <a16:creationId xmlns:a16="http://schemas.microsoft.com/office/drawing/2014/main" xmlns="" id="{6A5FE4A4-0592-4111-A4D8-42CE9FD4AE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1577154"/>
            <a:ext cx="4332248" cy="4245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4239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93029972"/>
              </p:ext>
            </p:extLst>
          </p:nvPr>
        </p:nvGraphicFramePr>
        <p:xfrm>
          <a:off x="3190413" y="1111250"/>
          <a:ext cx="5811174" cy="225552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xmlns="" val="20002"/>
                    </a:ext>
                  </a:extLst>
                </a:gridCol>
              </a:tblGrid>
              <a:tr h="370840">
                <a:tc>
                  <a:txBody>
                    <a:bodyPr/>
                    <a:lstStyle/>
                    <a:p>
                      <a:r>
                        <a:rPr lang="en-US" sz="2000" b="0" strike="noStrike" dirty="0" smtClean="0">
                          <a:solidFill>
                            <a:schemeClr val="bg1"/>
                          </a:solidFill>
                        </a:rPr>
                        <a:t>Topic II</a:t>
                      </a:r>
                      <a:endParaRPr lang="en-US" sz="2000" b="0" strike="noStrike" dirty="0">
                        <a:solidFill>
                          <a:schemeClr val="bg1"/>
                        </a:solidFill>
                      </a:endParaRPr>
                    </a:p>
                  </a:txBody>
                  <a:tcPr/>
                </a:tc>
                <a:extLst>
                  <a:ext uri="{0D108BD9-81ED-4DB2-BD59-A6C34878D82A}">
                    <a16:rowId xmlns:a16="http://schemas.microsoft.com/office/drawing/2014/main" xmlns=""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Creating the first indicator</a:t>
                      </a:r>
                      <a:endParaRPr lang="en-US" sz="2000" b="0" strike="noStrike" dirty="0" smtClean="0">
                        <a:solidFill>
                          <a:schemeClr val="tx1"/>
                        </a:solidFill>
                      </a:endParaRPr>
                    </a:p>
                    <a:p>
                      <a:pPr marL="285750" indent="-285750" fontAlgn="base">
                        <a:buFont typeface="Arial" panose="020B0604020202020204" pitchFamily="34" charset="0"/>
                        <a:buChar char="•"/>
                      </a:pPr>
                      <a:r>
                        <a:rPr lang="en-US" sz="1800" b="1" i="0" kern="1200" dirty="0" smtClean="0">
                          <a:solidFill>
                            <a:srgbClr val="C00000"/>
                          </a:solidFill>
                          <a:effectLst/>
                          <a:latin typeface="+mn-lt"/>
                          <a:ea typeface="+mn-ea"/>
                          <a:cs typeface="+mn-cs"/>
                        </a:rPr>
                        <a:t>Explain what a technical trading rule/indicator is</a:t>
                      </a:r>
                    </a:p>
                    <a:p>
                      <a:pPr marL="287338" indent="-287338" fontAlgn="base">
                        <a:buFont typeface="Arial" panose="020B0604020202020204" pitchFamily="34" charset="0"/>
                        <a:buChar char="•"/>
                      </a:pPr>
                      <a:r>
                        <a:rPr lang="en-US" sz="2000" b="0" i="0" kern="1200" dirty="0" smtClean="0">
                          <a:solidFill>
                            <a:schemeClr val="dk1"/>
                          </a:solidFill>
                          <a:effectLst/>
                          <a:latin typeface="+mn-lt"/>
                          <a:ea typeface="+mn-ea"/>
                          <a:cs typeface="+mn-cs"/>
                        </a:rPr>
                        <a:t>Learn what a lagged simple moving is</a:t>
                      </a:r>
                    </a:p>
                    <a:p>
                      <a:pPr marL="287338" marR="0" lvl="0" indent="-287338"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Calculate &amp; Visualize 3 SMAs to understand the “smoothing” effect on time series data 1_TTR_B.R</a:t>
                      </a:r>
                    </a:p>
                    <a:p>
                      <a:pPr fontAlgn="base"/>
                      <a:endParaRPr lang="en-US" sz="2000" b="0" i="0" kern="1200" dirty="0" smtClean="0">
                        <a:solidFill>
                          <a:schemeClr val="dk1"/>
                        </a:solidFill>
                        <a:effectLst/>
                        <a:latin typeface="+mn-lt"/>
                        <a:ea typeface="+mn-ea"/>
                        <a:cs typeface="+mn-cs"/>
                      </a:endParaRPr>
                    </a:p>
                  </a:txBody>
                  <a:tcPr/>
                </a:tc>
                <a:extLst>
                  <a:ext uri="{0D108BD9-81ED-4DB2-BD59-A6C34878D82A}">
                    <a16:rowId xmlns:a16="http://schemas.microsoft.com/office/drawing/2014/main" xmlns=""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38</a:t>
            </a:fld>
            <a:endParaRPr lang="en-US" dirty="0"/>
          </a:p>
        </p:txBody>
      </p:sp>
    </p:spTree>
    <p:extLst>
      <p:ext uri="{BB962C8B-B14F-4D97-AF65-F5344CB8AC3E}">
        <p14:creationId xmlns:p14="http://schemas.microsoft.com/office/powerpoint/2010/main" val="36291096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7" y="365125"/>
            <a:ext cx="11015133" cy="495487"/>
          </a:xfrm>
        </p:spPr>
        <p:txBody>
          <a:bodyPr>
            <a:normAutofit fontScale="90000"/>
          </a:bodyPr>
          <a:lstStyle/>
          <a:p>
            <a:r>
              <a:rPr lang="en-US" dirty="0" smtClean="0"/>
              <a:t>Technical traders use “indicators” to trigger actions.</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39</a:t>
            </a:fld>
            <a:endParaRPr lang="en-US"/>
          </a:p>
        </p:txBody>
      </p:sp>
      <p:sp>
        <p:nvSpPr>
          <p:cNvPr id="6" name="TextBox 5"/>
          <p:cNvSpPr txBox="1"/>
          <p:nvPr/>
        </p:nvSpPr>
        <p:spPr>
          <a:xfrm>
            <a:off x="169333" y="2551837"/>
            <a:ext cx="11667067" cy="1754326"/>
          </a:xfrm>
          <a:prstGeom prst="rect">
            <a:avLst/>
          </a:prstGeom>
          <a:noFill/>
        </p:spPr>
        <p:txBody>
          <a:bodyPr wrap="square" rtlCol="0">
            <a:spAutoFit/>
          </a:bodyPr>
          <a:lstStyle/>
          <a:p>
            <a:pPr marL="342900" indent="-342900">
              <a:buAutoNum type="arabicPeriod"/>
            </a:pPr>
            <a:r>
              <a:rPr lang="en-US" dirty="0" smtClean="0"/>
              <a:t>Define an indicator related to a stock.</a:t>
            </a:r>
          </a:p>
          <a:p>
            <a:pPr marL="342900" indent="-342900">
              <a:buAutoNum type="arabicPeriod"/>
            </a:pPr>
            <a:r>
              <a:rPr lang="en-US" dirty="0" smtClean="0"/>
              <a:t>Back-test the indicator to see how it operates in various market conditions.  Once acceptable returns are proven move to step 3.</a:t>
            </a:r>
          </a:p>
          <a:p>
            <a:pPr marL="342900" indent="-342900">
              <a:buAutoNum type="arabicPeriod"/>
            </a:pPr>
            <a:r>
              <a:rPr lang="en-US" dirty="0" smtClean="0"/>
              <a:t>Monitor a stock’s indicator inputs i.e. closing price but could also be twitter mentions etc.</a:t>
            </a:r>
          </a:p>
          <a:p>
            <a:pPr marL="342900" indent="-342900">
              <a:buAutoNum type="arabicPeriod"/>
            </a:pPr>
            <a:r>
              <a:rPr lang="en-US" dirty="0" smtClean="0"/>
              <a:t>When the indicator is triggered an action “buy, hold, sell, short” is executed.</a:t>
            </a:r>
          </a:p>
          <a:p>
            <a:pPr marL="342900" indent="-342900">
              <a:buAutoNum type="arabicPeriod"/>
            </a:pPr>
            <a:r>
              <a:rPr lang="en-US" dirty="0" smtClean="0"/>
              <a:t>Continue to monitor the indicator inputs to re-evaluate the action</a:t>
            </a:r>
          </a:p>
        </p:txBody>
      </p:sp>
    </p:spTree>
    <p:extLst>
      <p:ext uri="{BB962C8B-B14F-4D97-AF65-F5344CB8AC3E}">
        <p14:creationId xmlns:p14="http://schemas.microsoft.com/office/powerpoint/2010/main" val="3642170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Market?</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Rectangle 5"/>
          <p:cNvSpPr/>
          <p:nvPr/>
        </p:nvSpPr>
        <p:spPr>
          <a:xfrm>
            <a:off x="243840" y="5359587"/>
            <a:ext cx="11704320" cy="5545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 market is one of the many varieties of systems, institutions, procedures, social relations and infrastructures whereby parties engage in exchange. Traditional markets are often regulated, have defined trading norms/rules, and have been in existence for some time.   </a:t>
            </a:r>
          </a:p>
        </p:txBody>
      </p:sp>
      <p:sp>
        <p:nvSpPr>
          <p:cNvPr id="9" name="TextBox 8"/>
          <p:cNvSpPr txBox="1"/>
          <p:nvPr/>
        </p:nvSpPr>
        <p:spPr>
          <a:xfrm>
            <a:off x="777258" y="2046439"/>
            <a:ext cx="3794760" cy="2031325"/>
          </a:xfrm>
          <a:prstGeom prst="rect">
            <a:avLst/>
          </a:prstGeom>
          <a:noFill/>
        </p:spPr>
        <p:txBody>
          <a:bodyPr wrap="none" rtlCol="0">
            <a:spAutoFit/>
          </a:bodyPr>
          <a:lstStyle/>
          <a:p>
            <a:pPr marL="285750" indent="-285750">
              <a:buFont typeface="Arial" panose="020B0604020202020204" pitchFamily="34" charset="0"/>
              <a:buChar char="•"/>
            </a:pPr>
            <a:r>
              <a:rPr lang="en-US" dirty="0"/>
              <a:t>Stock Markets</a:t>
            </a:r>
          </a:p>
          <a:p>
            <a:pPr marL="285750" indent="-285750">
              <a:buFont typeface="Arial" panose="020B0604020202020204" pitchFamily="34" charset="0"/>
              <a:buChar char="•"/>
            </a:pPr>
            <a:r>
              <a:rPr lang="en-US" dirty="0"/>
              <a:t>Bond Markets</a:t>
            </a:r>
          </a:p>
          <a:p>
            <a:pPr marL="285750" indent="-285750">
              <a:buFont typeface="Arial" panose="020B0604020202020204" pitchFamily="34" charset="0"/>
              <a:buChar char="•"/>
            </a:pPr>
            <a:r>
              <a:rPr lang="en-US" dirty="0"/>
              <a:t>Housing/Mortgages</a:t>
            </a:r>
          </a:p>
          <a:p>
            <a:pPr marL="285750" indent="-285750">
              <a:buFont typeface="Arial" panose="020B0604020202020204" pitchFamily="34" charset="0"/>
              <a:buChar char="•"/>
            </a:pPr>
            <a:r>
              <a:rPr lang="en-US" dirty="0"/>
              <a:t>Commodities – gold/silver </a:t>
            </a:r>
            <a:r>
              <a:rPr lang="en-US" dirty="0" err="1"/>
              <a:t>etc</a:t>
            </a:r>
            <a:endParaRPr lang="en-US" dirty="0"/>
          </a:p>
          <a:p>
            <a:pPr marL="285750" indent="-285750">
              <a:buFont typeface="Arial" panose="020B0604020202020204" pitchFamily="34" charset="0"/>
              <a:buChar char="•"/>
            </a:pPr>
            <a:r>
              <a:rPr lang="en-US" dirty="0"/>
              <a:t>Crop Futures – corn/soybean</a:t>
            </a:r>
          </a:p>
          <a:p>
            <a:pPr marL="285750" indent="-285750">
              <a:buFont typeface="Arial" panose="020B0604020202020204" pitchFamily="34" charset="0"/>
              <a:buChar char="•"/>
            </a:pPr>
            <a:r>
              <a:rPr lang="en-US" dirty="0"/>
              <a:t>Consumer Credit</a:t>
            </a:r>
          </a:p>
          <a:p>
            <a:pPr marL="285750" indent="-285750">
              <a:buFont typeface="Arial" panose="020B0604020202020204" pitchFamily="34" charset="0"/>
              <a:buChar char="•"/>
            </a:pPr>
            <a:r>
              <a:rPr lang="en-US" dirty="0"/>
              <a:t>…</a:t>
            </a:r>
          </a:p>
        </p:txBody>
      </p:sp>
      <p:sp>
        <p:nvSpPr>
          <p:cNvPr id="11" name="Rectangle 10"/>
          <p:cNvSpPr/>
          <p:nvPr/>
        </p:nvSpPr>
        <p:spPr>
          <a:xfrm>
            <a:off x="777258" y="1441452"/>
            <a:ext cx="3794760" cy="4000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Markets</a:t>
            </a:r>
          </a:p>
        </p:txBody>
      </p:sp>
      <p:pic>
        <p:nvPicPr>
          <p:cNvPr id="1026" name="Picture 2" descr="Image result for supply demand cur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5211" y="1302797"/>
            <a:ext cx="3796377" cy="3796377"/>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4">
            <a:extLst>
              <a:ext uri="{FF2B5EF4-FFF2-40B4-BE49-F238E27FC236}">
                <a16:creationId xmlns:a16="http://schemas.microsoft.com/office/drawing/2014/main" xmlns="" id="{8124E0E3-C58D-4045-9312-D8855EBC837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a:t>
            </a:fld>
            <a:endParaRPr lang="en-US" dirty="0"/>
          </a:p>
        </p:txBody>
      </p:sp>
    </p:spTree>
    <p:extLst>
      <p:ext uri="{BB962C8B-B14F-4D97-AF65-F5344CB8AC3E}">
        <p14:creationId xmlns:p14="http://schemas.microsoft.com/office/powerpoint/2010/main" val="29853345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7" y="365125"/>
            <a:ext cx="11015133" cy="495487"/>
          </a:xfrm>
        </p:spPr>
        <p:txBody>
          <a:bodyPr>
            <a:normAutofit fontScale="90000"/>
          </a:bodyPr>
          <a:lstStyle/>
          <a:p>
            <a:r>
              <a:rPr lang="en-US" dirty="0" smtClean="0"/>
              <a:t>Technical traders use “indicators” to trigger actions.</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40</a:t>
            </a:fld>
            <a:endParaRPr lang="en-US"/>
          </a:p>
        </p:txBody>
      </p:sp>
      <p:sp>
        <p:nvSpPr>
          <p:cNvPr id="7" name="TextBox 6"/>
          <p:cNvSpPr txBox="1"/>
          <p:nvPr/>
        </p:nvSpPr>
        <p:spPr>
          <a:xfrm>
            <a:off x="287863" y="1371598"/>
            <a:ext cx="11754756" cy="646331"/>
          </a:xfrm>
          <a:prstGeom prst="rect">
            <a:avLst/>
          </a:prstGeom>
          <a:noFill/>
        </p:spPr>
        <p:txBody>
          <a:bodyPr wrap="none" rtlCol="0">
            <a:spAutoFit/>
          </a:bodyPr>
          <a:lstStyle/>
          <a:p>
            <a:r>
              <a:rPr lang="en-US" dirty="0" smtClean="0"/>
              <a:t>1. Indicator:</a:t>
            </a:r>
          </a:p>
          <a:p>
            <a:r>
              <a:rPr lang="en-US" dirty="0" smtClean="0"/>
              <a:t>If the daily Boris Johnson quotes of “Brexit” is greater than 5, then buy (or hold) WLTW (Willis Towers Watson) the next day.</a:t>
            </a:r>
          </a:p>
        </p:txBody>
      </p:sp>
      <p:sp>
        <p:nvSpPr>
          <p:cNvPr id="8" name="TextBox 7"/>
          <p:cNvSpPr txBox="1"/>
          <p:nvPr/>
        </p:nvSpPr>
        <p:spPr>
          <a:xfrm>
            <a:off x="287863" y="2099732"/>
            <a:ext cx="6588407" cy="646331"/>
          </a:xfrm>
          <a:prstGeom prst="rect">
            <a:avLst/>
          </a:prstGeom>
          <a:noFill/>
        </p:spPr>
        <p:txBody>
          <a:bodyPr wrap="none" rtlCol="0">
            <a:spAutoFit/>
          </a:bodyPr>
          <a:lstStyle/>
          <a:p>
            <a:r>
              <a:rPr lang="en-US" dirty="0" smtClean="0"/>
              <a:t>2. Back-testing:</a:t>
            </a:r>
          </a:p>
          <a:p>
            <a:r>
              <a:rPr lang="en-US" dirty="0" smtClean="0"/>
              <a:t>In the last 180 days, this indicator has yielded a 6% return [fictitious]</a:t>
            </a:r>
          </a:p>
        </p:txBody>
      </p:sp>
      <p:sp>
        <p:nvSpPr>
          <p:cNvPr id="9" name="TextBox 8"/>
          <p:cNvSpPr txBox="1"/>
          <p:nvPr/>
        </p:nvSpPr>
        <p:spPr>
          <a:xfrm>
            <a:off x="287863" y="2760132"/>
            <a:ext cx="8179547" cy="646331"/>
          </a:xfrm>
          <a:prstGeom prst="rect">
            <a:avLst/>
          </a:prstGeom>
          <a:noFill/>
        </p:spPr>
        <p:txBody>
          <a:bodyPr wrap="none" rtlCol="0">
            <a:spAutoFit/>
          </a:bodyPr>
          <a:lstStyle/>
          <a:p>
            <a:r>
              <a:rPr lang="en-US" dirty="0"/>
              <a:t>3</a:t>
            </a:r>
            <a:r>
              <a:rPr lang="en-US" dirty="0" smtClean="0"/>
              <a:t>. In Production:</a:t>
            </a:r>
          </a:p>
          <a:p>
            <a:r>
              <a:rPr lang="en-US" dirty="0" smtClean="0"/>
              <a:t>Set up a script to monitor Boris’ Brexit quotes and buy if the number is greater than 5.</a:t>
            </a:r>
          </a:p>
        </p:txBody>
      </p:sp>
      <p:sp>
        <p:nvSpPr>
          <p:cNvPr id="10" name="TextBox 9"/>
          <p:cNvSpPr txBox="1"/>
          <p:nvPr/>
        </p:nvSpPr>
        <p:spPr>
          <a:xfrm>
            <a:off x="287863" y="3420532"/>
            <a:ext cx="7253524" cy="646331"/>
          </a:xfrm>
          <a:prstGeom prst="rect">
            <a:avLst/>
          </a:prstGeom>
          <a:noFill/>
        </p:spPr>
        <p:txBody>
          <a:bodyPr wrap="none" rtlCol="0">
            <a:spAutoFit/>
          </a:bodyPr>
          <a:lstStyle/>
          <a:p>
            <a:r>
              <a:rPr lang="en-US" dirty="0" smtClean="0"/>
              <a:t>4. Execution:</a:t>
            </a:r>
          </a:p>
          <a:p>
            <a:r>
              <a:rPr lang="en-US" dirty="0" smtClean="0"/>
              <a:t>In any given day that has quotes &gt; 5 buy WLTW otherwise have no position.</a:t>
            </a:r>
          </a:p>
        </p:txBody>
      </p:sp>
      <p:sp>
        <p:nvSpPr>
          <p:cNvPr id="11" name="TextBox 10"/>
          <p:cNvSpPr txBox="1"/>
          <p:nvPr/>
        </p:nvSpPr>
        <p:spPr>
          <a:xfrm>
            <a:off x="287863" y="4148665"/>
            <a:ext cx="5930534" cy="646331"/>
          </a:xfrm>
          <a:prstGeom prst="rect">
            <a:avLst/>
          </a:prstGeom>
          <a:noFill/>
        </p:spPr>
        <p:txBody>
          <a:bodyPr wrap="none" rtlCol="0">
            <a:spAutoFit/>
          </a:bodyPr>
          <a:lstStyle/>
          <a:p>
            <a:r>
              <a:rPr lang="en-US" dirty="0"/>
              <a:t>5</a:t>
            </a:r>
            <a:r>
              <a:rPr lang="en-US" dirty="0" smtClean="0"/>
              <a:t>. Continual Monitor:</a:t>
            </a:r>
          </a:p>
          <a:p>
            <a:r>
              <a:rPr lang="en-US" dirty="0" smtClean="0"/>
              <a:t>If you are in WLTW and quotes is  &lt; 5, then sell and vice versa.</a:t>
            </a:r>
          </a:p>
        </p:txBody>
      </p:sp>
    </p:spTree>
    <p:extLst>
      <p:ext uri="{BB962C8B-B14F-4D97-AF65-F5344CB8AC3E}">
        <p14:creationId xmlns:p14="http://schemas.microsoft.com/office/powerpoint/2010/main" val="40226373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10242"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4">
            <a:extLst>
              <a:ext uri="{FF2B5EF4-FFF2-40B4-BE49-F238E27FC236}">
                <a16:creationId xmlns:a16="http://schemas.microsoft.com/office/drawing/2014/main" xmlns=""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41</a:t>
            </a:fld>
            <a:endParaRPr lang="en-US" dirty="0"/>
          </a:p>
        </p:txBody>
      </p:sp>
      <p:sp>
        <p:nvSpPr>
          <p:cNvPr id="4" name="TextBox 3">
            <a:extLst>
              <a:ext uri="{FF2B5EF4-FFF2-40B4-BE49-F238E27FC236}">
                <a16:creationId xmlns:a16="http://schemas.microsoft.com/office/drawing/2014/main" xmlns="" id="{7E16A697-68F7-4C7F-85A8-1C5E32C452C0}"/>
              </a:ext>
            </a:extLst>
          </p:cNvPr>
          <p:cNvSpPr txBox="1"/>
          <p:nvPr/>
        </p:nvSpPr>
        <p:spPr>
          <a:xfrm>
            <a:off x="519112" y="1689193"/>
            <a:ext cx="6124575" cy="1077218"/>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p:txBody>
      </p:sp>
      <p:sp>
        <p:nvSpPr>
          <p:cNvPr id="8" name="Rectangle 7"/>
          <p:cNvSpPr/>
          <p:nvPr/>
        </p:nvSpPr>
        <p:spPr>
          <a:xfrm>
            <a:off x="426720" y="5557295"/>
            <a:ext cx="11338560" cy="5386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Technical traders don’t necessarily care why a price changes.</a:t>
            </a:r>
            <a:endParaRPr lang="en-US" sz="2400" dirty="0"/>
          </a:p>
        </p:txBody>
      </p:sp>
    </p:spTree>
    <p:extLst>
      <p:ext uri="{BB962C8B-B14F-4D97-AF65-F5344CB8AC3E}">
        <p14:creationId xmlns:p14="http://schemas.microsoft.com/office/powerpoint/2010/main" val="22969806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Slide Number Placeholder 4">
            <a:extLst>
              <a:ext uri="{FF2B5EF4-FFF2-40B4-BE49-F238E27FC236}">
                <a16:creationId xmlns:a16="http://schemas.microsoft.com/office/drawing/2014/main" xmlns=""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42</a:t>
            </a:fld>
            <a:endParaRPr lang="en-US" dirty="0"/>
          </a:p>
        </p:txBody>
      </p:sp>
      <p:sp>
        <p:nvSpPr>
          <p:cNvPr id="4" name="TextBox 3">
            <a:extLst>
              <a:ext uri="{FF2B5EF4-FFF2-40B4-BE49-F238E27FC236}">
                <a16:creationId xmlns:a16="http://schemas.microsoft.com/office/drawing/2014/main" xmlns="" id="{7E16A697-68F7-4C7F-85A8-1C5E32C452C0}"/>
              </a:ext>
            </a:extLst>
          </p:cNvPr>
          <p:cNvSpPr txBox="1"/>
          <p:nvPr/>
        </p:nvSpPr>
        <p:spPr>
          <a:xfrm>
            <a:off x="519112" y="1689193"/>
            <a:ext cx="6124575" cy="1815882"/>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Known information is </a:t>
            </a:r>
            <a:r>
              <a:rPr lang="en-US" sz="2400" i="1" dirty="0"/>
              <a:t>already</a:t>
            </a:r>
            <a:r>
              <a:rPr lang="en-US" sz="2400" dirty="0"/>
              <a:t> reflected in the price</a:t>
            </a:r>
            <a:r>
              <a:rPr lang="en-US" sz="2400" dirty="0" smtClean="0"/>
              <a:t>.</a:t>
            </a:r>
            <a:endParaRPr lang="en-US" sz="2400" dirty="0"/>
          </a:p>
        </p:txBody>
      </p:sp>
      <p:pic>
        <p:nvPicPr>
          <p:cNvPr id="8"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384801"/>
            <a:ext cx="11338560" cy="7111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Technical traders believe tradeable information is immediately embedded in the price (not worth the effort to “scalp” or trade based on speed).</a:t>
            </a:r>
            <a:endParaRPr lang="en-US" sz="2400" dirty="0"/>
          </a:p>
        </p:txBody>
      </p:sp>
    </p:spTree>
    <p:extLst>
      <p:ext uri="{BB962C8B-B14F-4D97-AF65-F5344CB8AC3E}">
        <p14:creationId xmlns:p14="http://schemas.microsoft.com/office/powerpoint/2010/main" val="14849384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Slide Number Placeholder 4">
            <a:extLst>
              <a:ext uri="{FF2B5EF4-FFF2-40B4-BE49-F238E27FC236}">
                <a16:creationId xmlns:a16="http://schemas.microsoft.com/office/drawing/2014/main" xmlns=""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43</a:t>
            </a:fld>
            <a:endParaRPr lang="en-US" dirty="0"/>
          </a:p>
        </p:txBody>
      </p:sp>
      <p:sp>
        <p:nvSpPr>
          <p:cNvPr id="4" name="TextBox 3">
            <a:extLst>
              <a:ext uri="{FF2B5EF4-FFF2-40B4-BE49-F238E27FC236}">
                <a16:creationId xmlns:a16="http://schemas.microsoft.com/office/drawing/2014/main" xmlns="" id="{7E16A697-68F7-4C7F-85A8-1C5E32C452C0}"/>
              </a:ext>
            </a:extLst>
          </p:cNvPr>
          <p:cNvSpPr txBox="1"/>
          <p:nvPr/>
        </p:nvSpPr>
        <p:spPr>
          <a:xfrm>
            <a:off x="519112" y="1689193"/>
            <a:ext cx="6124575" cy="2800767"/>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Known information is </a:t>
            </a:r>
            <a:r>
              <a:rPr lang="en-US" sz="2400" i="1" dirty="0"/>
              <a:t>already</a:t>
            </a:r>
            <a:r>
              <a:rPr lang="en-US" sz="2400" dirty="0"/>
              <a:t> reflected in the price.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Buyers &amp; sellers trade based on emotion.</a:t>
            </a:r>
          </a:p>
          <a:p>
            <a:pPr marL="742950" lvl="1" indent="-285750">
              <a:buFont typeface="Arial" panose="020B0604020202020204" pitchFamily="34" charset="0"/>
              <a:buChar char="•"/>
            </a:pPr>
            <a:r>
              <a:rPr lang="en-US" sz="1600" dirty="0"/>
              <a:t>Fear &amp; greed are powerful </a:t>
            </a:r>
            <a:r>
              <a:rPr lang="en-US" sz="1600" dirty="0" smtClean="0"/>
              <a:t>forces</a:t>
            </a:r>
            <a:endParaRPr lang="en-US" sz="2400" dirty="0"/>
          </a:p>
        </p:txBody>
      </p:sp>
      <p:pic>
        <p:nvPicPr>
          <p:cNvPr id="8"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367867"/>
            <a:ext cx="11338560" cy="7281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Technical traders realize that some amount of trades occur due to emotion.  Technical traders are unemotional when trading thereby exploiting the emotional traders.  </a:t>
            </a:r>
            <a:endParaRPr lang="en-US" sz="2400" dirty="0"/>
          </a:p>
        </p:txBody>
      </p:sp>
    </p:spTree>
    <p:extLst>
      <p:ext uri="{BB962C8B-B14F-4D97-AF65-F5344CB8AC3E}">
        <p14:creationId xmlns:p14="http://schemas.microsoft.com/office/powerpoint/2010/main" val="27476624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Slide Number Placeholder 4">
            <a:extLst>
              <a:ext uri="{FF2B5EF4-FFF2-40B4-BE49-F238E27FC236}">
                <a16:creationId xmlns:a16="http://schemas.microsoft.com/office/drawing/2014/main" xmlns=""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44</a:t>
            </a:fld>
            <a:endParaRPr lang="en-US" dirty="0"/>
          </a:p>
        </p:txBody>
      </p:sp>
      <p:sp>
        <p:nvSpPr>
          <p:cNvPr id="4" name="TextBox 3">
            <a:extLst>
              <a:ext uri="{FF2B5EF4-FFF2-40B4-BE49-F238E27FC236}">
                <a16:creationId xmlns:a16="http://schemas.microsoft.com/office/drawing/2014/main" xmlns="" id="{7E16A697-68F7-4C7F-85A8-1C5E32C452C0}"/>
              </a:ext>
            </a:extLst>
          </p:cNvPr>
          <p:cNvSpPr txBox="1"/>
          <p:nvPr/>
        </p:nvSpPr>
        <p:spPr>
          <a:xfrm>
            <a:off x="519112" y="1689193"/>
            <a:ext cx="6124575" cy="3539430"/>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Known information is </a:t>
            </a:r>
            <a:r>
              <a:rPr lang="en-US" sz="2400" i="1" dirty="0"/>
              <a:t>already</a:t>
            </a:r>
            <a:r>
              <a:rPr lang="en-US" sz="2400" dirty="0"/>
              <a:t> reflected in the price.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Buyers &amp; sellers trade based on emotion.</a:t>
            </a:r>
          </a:p>
          <a:p>
            <a:pPr marL="742950" lvl="1" indent="-285750">
              <a:buFont typeface="Arial" panose="020B0604020202020204" pitchFamily="34" charset="0"/>
              <a:buChar char="•"/>
            </a:pPr>
            <a:r>
              <a:rPr lang="en-US" sz="1600" dirty="0"/>
              <a:t>Fear &amp; greed are powerful forces</a:t>
            </a: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Markets fluctuate.</a:t>
            </a:r>
          </a:p>
        </p:txBody>
      </p:sp>
      <p:pic>
        <p:nvPicPr>
          <p:cNvPr id="8"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557295"/>
            <a:ext cx="11338560" cy="5386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For technical traders to be successful, there needs to be pricing volatility.</a:t>
            </a:r>
            <a:endParaRPr lang="en-US" sz="2400" dirty="0"/>
          </a:p>
        </p:txBody>
      </p:sp>
    </p:spTree>
    <p:extLst>
      <p:ext uri="{BB962C8B-B14F-4D97-AF65-F5344CB8AC3E}">
        <p14:creationId xmlns:p14="http://schemas.microsoft.com/office/powerpoint/2010/main" val="19617937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5C864405-5964-4FDF-8384-D8013435ED95}"/>
              </a:ext>
            </a:extLst>
          </p:cNvPr>
          <p:cNvSpPr/>
          <p:nvPr/>
        </p:nvSpPr>
        <p:spPr>
          <a:xfrm>
            <a:off x="243840" y="1257299"/>
            <a:ext cx="11704320" cy="10456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Our learning goal is to use and understand some of the common technical indicators which affect you as a saver, pension holder, stock trader etc. </a:t>
            </a:r>
            <a:r>
              <a:rPr lang="en-US" sz="2400" dirty="0" smtClean="0"/>
              <a:t>  </a:t>
            </a:r>
          </a:p>
          <a:p>
            <a:pPr algn="ctr"/>
            <a:r>
              <a:rPr lang="en-US" sz="2400" dirty="0" smtClean="0"/>
              <a:t>Further research is needed to be successful. </a:t>
            </a:r>
            <a:endParaRPr lang="en-US" sz="2400" dirty="0"/>
          </a:p>
        </p:txBody>
      </p:sp>
      <p:sp>
        <p:nvSpPr>
          <p:cNvPr id="3" name="Title 2"/>
          <p:cNvSpPr>
            <a:spLocks noGrp="1"/>
          </p:cNvSpPr>
          <p:nvPr>
            <p:ph type="title"/>
          </p:nvPr>
        </p:nvSpPr>
        <p:spPr/>
        <p:txBody>
          <a:bodyPr>
            <a:normAutofit fontScale="90000"/>
          </a:bodyPr>
          <a:lstStyle/>
          <a:p>
            <a:r>
              <a:rPr lang="en-US" dirty="0"/>
              <a:t>Let’s zoom into Technical Trading Rules (TTR)</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Rectangle 6"/>
          <p:cNvSpPr/>
          <p:nvPr/>
        </p:nvSpPr>
        <p:spPr>
          <a:xfrm>
            <a:off x="243841" y="3382153"/>
            <a:ext cx="11704319" cy="5905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Our learning goal is NOT to make you a trader, or convince you that you are now qualified to be a technical trader. </a:t>
            </a:r>
          </a:p>
        </p:txBody>
      </p:sp>
      <p:sp>
        <p:nvSpPr>
          <p:cNvPr id="8" name="Slide Number Placeholder 4">
            <a:extLst>
              <a:ext uri="{FF2B5EF4-FFF2-40B4-BE49-F238E27FC236}">
                <a16:creationId xmlns:a16="http://schemas.microsoft.com/office/drawing/2014/main" xmlns="" id="{765B223B-F71B-47DF-8D21-89E744C5FE0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45</a:t>
            </a:fld>
            <a:endParaRPr lang="en-US" dirty="0"/>
          </a:p>
        </p:txBody>
      </p:sp>
    </p:spTree>
    <p:extLst>
      <p:ext uri="{BB962C8B-B14F-4D97-AF65-F5344CB8AC3E}">
        <p14:creationId xmlns:p14="http://schemas.microsoft.com/office/powerpoint/2010/main" val="1596828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27904488"/>
              </p:ext>
            </p:extLst>
          </p:nvPr>
        </p:nvGraphicFramePr>
        <p:xfrm>
          <a:off x="3190413" y="1111250"/>
          <a:ext cx="5811174" cy="22860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xmlns="" val="20002"/>
                    </a:ext>
                  </a:extLst>
                </a:gridCol>
              </a:tblGrid>
              <a:tr h="370840">
                <a:tc>
                  <a:txBody>
                    <a:bodyPr/>
                    <a:lstStyle/>
                    <a:p>
                      <a:r>
                        <a:rPr lang="en-US" sz="2000" b="0" strike="noStrike" dirty="0" smtClean="0">
                          <a:solidFill>
                            <a:schemeClr val="bg1"/>
                          </a:solidFill>
                        </a:rPr>
                        <a:t>Topic II</a:t>
                      </a:r>
                      <a:endParaRPr lang="en-US" sz="2000" b="0" strike="noStrike" dirty="0">
                        <a:solidFill>
                          <a:schemeClr val="bg1"/>
                        </a:solidFill>
                      </a:endParaRPr>
                    </a:p>
                  </a:txBody>
                  <a:tcPr/>
                </a:tc>
                <a:extLst>
                  <a:ext uri="{0D108BD9-81ED-4DB2-BD59-A6C34878D82A}">
                    <a16:rowId xmlns:a16="http://schemas.microsoft.com/office/drawing/2014/main" xmlns=""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Creating the first indicator</a:t>
                      </a:r>
                      <a:endParaRPr lang="en-US" sz="2000" b="0" strike="noStrike" dirty="0" smtClean="0">
                        <a:solidFill>
                          <a:schemeClr val="tx1"/>
                        </a:solidFill>
                      </a:endParaRPr>
                    </a:p>
                    <a:p>
                      <a:pPr marL="285750" indent="-285750" fontAlgn="base">
                        <a:buFont typeface="Arial" panose="020B0604020202020204" pitchFamily="34" charset="0"/>
                        <a:buChar char="•"/>
                      </a:pPr>
                      <a:r>
                        <a:rPr lang="en-US" sz="2000" b="0" i="0" kern="1200" dirty="0" smtClean="0">
                          <a:solidFill>
                            <a:schemeClr val="dk1"/>
                          </a:solidFill>
                          <a:effectLst/>
                          <a:latin typeface="+mn-lt"/>
                          <a:ea typeface="+mn-ea"/>
                          <a:cs typeface="+mn-cs"/>
                        </a:rPr>
                        <a:t>Explain what a technical trading rule/indicator is</a:t>
                      </a:r>
                    </a:p>
                    <a:p>
                      <a:pPr marL="287338" indent="-287338" fontAlgn="base">
                        <a:buFont typeface="Arial" panose="020B0604020202020204" pitchFamily="34" charset="0"/>
                        <a:buChar char="•"/>
                      </a:pPr>
                      <a:r>
                        <a:rPr lang="en-US" sz="2000" b="1" i="0" kern="1200" dirty="0" smtClean="0">
                          <a:solidFill>
                            <a:srgbClr val="C00000"/>
                          </a:solidFill>
                          <a:effectLst/>
                          <a:latin typeface="+mn-lt"/>
                          <a:ea typeface="+mn-ea"/>
                          <a:cs typeface="+mn-cs"/>
                        </a:rPr>
                        <a:t>Learn what a lagged simple moving is</a:t>
                      </a:r>
                    </a:p>
                    <a:p>
                      <a:pPr marL="287338" marR="0" lvl="0" indent="-287338"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Calculate &amp; Visualize 3 SMAs to understand the “smoothing” effect on time series data 1_TTR_B.R</a:t>
                      </a:r>
                    </a:p>
                    <a:p>
                      <a:pPr fontAlgn="base"/>
                      <a:endParaRPr lang="en-US" sz="2000" b="0" i="0" kern="1200" dirty="0" smtClean="0">
                        <a:solidFill>
                          <a:schemeClr val="dk1"/>
                        </a:solidFill>
                        <a:effectLst/>
                        <a:latin typeface="+mn-lt"/>
                        <a:ea typeface="+mn-ea"/>
                        <a:cs typeface="+mn-cs"/>
                      </a:endParaRPr>
                    </a:p>
                  </a:txBody>
                  <a:tcPr/>
                </a:tc>
                <a:extLst>
                  <a:ext uri="{0D108BD9-81ED-4DB2-BD59-A6C34878D82A}">
                    <a16:rowId xmlns:a16="http://schemas.microsoft.com/office/drawing/2014/main" xmlns=""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46</a:t>
            </a:fld>
            <a:endParaRPr lang="en-US" dirty="0"/>
          </a:p>
        </p:txBody>
      </p:sp>
    </p:spTree>
    <p:extLst>
      <p:ext uri="{BB962C8B-B14F-4D97-AF65-F5344CB8AC3E}">
        <p14:creationId xmlns:p14="http://schemas.microsoft.com/office/powerpoint/2010/main" val="40543882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B2D587-206A-4F94-B238-E531D92B2435}"/>
              </a:ext>
            </a:extLst>
          </p:cNvPr>
          <p:cNvSpPr>
            <a:spLocks noGrp="1"/>
          </p:cNvSpPr>
          <p:nvPr>
            <p:ph type="title"/>
          </p:nvPr>
        </p:nvSpPr>
        <p:spPr>
          <a:xfrm>
            <a:off x="274675" y="365125"/>
            <a:ext cx="11642651" cy="495487"/>
          </a:xfrm>
        </p:spPr>
        <p:txBody>
          <a:bodyPr>
            <a:noAutofit/>
          </a:bodyPr>
          <a:lstStyle/>
          <a:p>
            <a:r>
              <a:rPr lang="en-US" sz="2800" dirty="0" smtClean="0"/>
              <a:t>In addition to </a:t>
            </a:r>
            <a:r>
              <a:rPr lang="en-US" sz="2800" dirty="0" err="1" smtClean="0"/>
              <a:t>quantmod</a:t>
            </a:r>
            <a:r>
              <a:rPr lang="en-US" sz="2800" dirty="0" smtClean="0"/>
              <a:t> we will use TTR (technical trading rules)</a:t>
            </a:r>
            <a:endParaRPr lang="en-US" sz="2800" dirty="0"/>
          </a:p>
        </p:txBody>
      </p:sp>
      <p:sp>
        <p:nvSpPr>
          <p:cNvPr id="3" name="Date Placeholder 2">
            <a:extLst>
              <a:ext uri="{FF2B5EF4-FFF2-40B4-BE49-F238E27FC236}">
                <a16:creationId xmlns:a16="http://schemas.microsoft.com/office/drawing/2014/main" xmlns="" id="{7E60E2C8-299D-4329-89DC-0ECE46B1D928}"/>
              </a:ext>
            </a:extLst>
          </p:cNvPr>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a:extLst>
              <a:ext uri="{FF2B5EF4-FFF2-40B4-BE49-F238E27FC236}">
                <a16:creationId xmlns:a16="http://schemas.microsoft.com/office/drawing/2014/main" xmlns="" id="{28ACFE7F-3A0D-44AD-A5A5-8DF58FE83184}"/>
              </a:ext>
            </a:extLst>
          </p:cNvPr>
          <p:cNvSpPr>
            <a:spLocks noGrp="1"/>
          </p:cNvSpPr>
          <p:nvPr>
            <p:ph type="ftr" sz="quarter" idx="11"/>
          </p:nvPr>
        </p:nvSpPr>
        <p:spPr/>
        <p:txBody>
          <a:bodyPr/>
          <a:lstStyle/>
          <a:p>
            <a:r>
              <a:rPr lang="en-US"/>
              <a:t>Kwartler</a:t>
            </a:r>
            <a:endParaRPr lang="en-US" dirty="0"/>
          </a:p>
        </p:txBody>
      </p:sp>
      <p:sp>
        <p:nvSpPr>
          <p:cNvPr id="6" name="TextBox 8">
            <a:extLst>
              <a:ext uri="{FF2B5EF4-FFF2-40B4-BE49-F238E27FC236}">
                <a16:creationId xmlns:a16="http://schemas.microsoft.com/office/drawing/2014/main" xmlns="" id="{6568E128-66F5-408F-9135-70FBAC610AD6}"/>
              </a:ext>
            </a:extLst>
          </p:cNvPr>
          <p:cNvSpPr txBox="1"/>
          <p:nvPr/>
        </p:nvSpPr>
        <p:spPr>
          <a:xfrm>
            <a:off x="1381189" y="1863518"/>
            <a:ext cx="2896947" cy="584775"/>
          </a:xfrm>
          <a:prstGeom prst="rect">
            <a:avLst/>
          </a:prstGeom>
          <a:solidFill>
            <a:schemeClr val="accent5"/>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latin typeface="Consolas" panose="020B0609020204030204" pitchFamily="49" charset="0"/>
                <a:cs typeface="Consolas" panose="020B0609020204030204" pitchFamily="49" charset="0"/>
              </a:rPr>
              <a:t>library(TTR)</a:t>
            </a:r>
          </a:p>
        </p:txBody>
      </p:sp>
      <p:sp>
        <p:nvSpPr>
          <p:cNvPr id="7" name="TextBox 9">
            <a:extLst>
              <a:ext uri="{FF2B5EF4-FFF2-40B4-BE49-F238E27FC236}">
                <a16:creationId xmlns:a16="http://schemas.microsoft.com/office/drawing/2014/main" xmlns="" id="{02C02026-CDAD-4DBA-ADBC-AEB8E3366E4D}"/>
              </a:ext>
            </a:extLst>
          </p:cNvPr>
          <p:cNvSpPr txBox="1"/>
          <p:nvPr/>
        </p:nvSpPr>
        <p:spPr>
          <a:xfrm>
            <a:off x="1381189" y="3144051"/>
            <a:ext cx="7151317" cy="1200329"/>
          </a:xfrm>
          <a:prstGeom prst="rect">
            <a:avLst/>
          </a:prstGeom>
          <a:solidFill>
            <a:schemeClr val="accent5"/>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u="sng" dirty="0">
                <a:solidFill>
                  <a:srgbClr val="C00000"/>
                </a:solidFill>
                <a:latin typeface="Consolas" panose="020B0609020204030204" pitchFamily="49" charset="0"/>
              </a:rPr>
              <a:t>SMA() </a:t>
            </a:r>
            <a:r>
              <a:rPr lang="en-US" sz="2400" b="1" u="sng" dirty="0" smtClean="0">
                <a:solidFill>
                  <a:srgbClr val="C00000"/>
                </a:solidFill>
                <a:latin typeface="Consolas" panose="020B0609020204030204" pitchFamily="49" charset="0"/>
              </a:rPr>
              <a:t> #</a:t>
            </a:r>
            <a:r>
              <a:rPr lang="en-US" sz="2400" b="1" u="sng" dirty="0">
                <a:solidFill>
                  <a:srgbClr val="C00000"/>
                </a:solidFill>
                <a:latin typeface="Consolas" panose="020B0609020204030204" pitchFamily="49" charset="0"/>
              </a:rPr>
              <a:t>simple moving average</a:t>
            </a:r>
          </a:p>
          <a:p>
            <a:r>
              <a:rPr lang="en-US" sz="2400" dirty="0">
                <a:latin typeface="Consolas" panose="020B0609020204030204" pitchFamily="49" charset="0"/>
              </a:rPr>
              <a:t>MACD() #moving </a:t>
            </a:r>
            <a:r>
              <a:rPr lang="en-US" sz="2400" dirty="0" err="1">
                <a:latin typeface="Consolas" panose="020B0609020204030204" pitchFamily="49" charset="0"/>
              </a:rPr>
              <a:t>avg</a:t>
            </a:r>
            <a:r>
              <a:rPr lang="en-US" sz="2400" dirty="0">
                <a:latin typeface="Consolas" panose="020B0609020204030204" pitchFamily="49" charset="0"/>
              </a:rPr>
              <a:t> convergence/divergence</a:t>
            </a:r>
          </a:p>
          <a:p>
            <a:r>
              <a:rPr lang="en-US" sz="2400" dirty="0">
                <a:latin typeface="Consolas" panose="020B0609020204030204" pitchFamily="49" charset="0"/>
              </a:rPr>
              <a:t>RSI() </a:t>
            </a:r>
            <a:r>
              <a:rPr lang="en-US" sz="2400" dirty="0" smtClean="0">
                <a:latin typeface="Consolas" panose="020B0609020204030204" pitchFamily="49" charset="0"/>
              </a:rPr>
              <a:t> #</a:t>
            </a:r>
            <a:r>
              <a:rPr lang="en-US" sz="2400" dirty="0">
                <a:latin typeface="Consolas" panose="020B0609020204030204" pitchFamily="49" charset="0"/>
              </a:rPr>
              <a:t>Relative Strength Index</a:t>
            </a:r>
          </a:p>
        </p:txBody>
      </p:sp>
      <p:sp>
        <p:nvSpPr>
          <p:cNvPr id="8" name="Rectangle 7">
            <a:extLst>
              <a:ext uri="{FF2B5EF4-FFF2-40B4-BE49-F238E27FC236}">
                <a16:creationId xmlns:a16="http://schemas.microsoft.com/office/drawing/2014/main" xmlns="" id="{8E619069-8F93-479F-ADE9-39A68B833A32}"/>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For expediency we will cover </a:t>
            </a:r>
            <a:r>
              <a:rPr lang="en-US" sz="2000" dirty="0" smtClean="0"/>
              <a:t>simple </a:t>
            </a:r>
            <a:r>
              <a:rPr lang="en-US" sz="2000" dirty="0"/>
              <a:t>indicators but there are many more and you could even develop your own.</a:t>
            </a:r>
          </a:p>
        </p:txBody>
      </p:sp>
    </p:spTree>
    <p:extLst>
      <p:ext uri="{BB962C8B-B14F-4D97-AF65-F5344CB8AC3E}">
        <p14:creationId xmlns:p14="http://schemas.microsoft.com/office/powerpoint/2010/main" val="13934114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11" name="Rectangle 10"/>
          <p:cNvSpPr/>
          <p:nvPr/>
        </p:nvSpPr>
        <p:spPr>
          <a:xfrm>
            <a:off x="4094973" y="1267706"/>
            <a:ext cx="4002054" cy="1015663"/>
          </a:xfrm>
          <a:prstGeom prst="rect">
            <a:avLst/>
          </a:prstGeom>
          <a:solidFill>
            <a:schemeClr val="accent3"/>
          </a:solidFill>
        </p:spPr>
        <p:txBody>
          <a:bodyPr wrap="square">
            <a:spAutoFit/>
          </a:bodyPr>
          <a:lstStyle/>
          <a:p>
            <a:r>
              <a:rPr lang="en-US" sz="1200" dirty="0" err="1">
                <a:latin typeface="Consolas" panose="020B0609020204030204" pitchFamily="49" charset="0"/>
                <a:cs typeface="Consolas" panose="020B0609020204030204" pitchFamily="49" charset="0"/>
              </a:rPr>
              <a:t>set.seed</a:t>
            </a:r>
            <a:r>
              <a:rPr lang="en-US" sz="1200" dirty="0">
                <a:latin typeface="Consolas" panose="020B0609020204030204" pitchFamily="49" charset="0"/>
                <a:cs typeface="Consolas" panose="020B0609020204030204" pitchFamily="49" charset="0"/>
              </a:rPr>
              <a:t>(1234)</a:t>
            </a:r>
          </a:p>
          <a:p>
            <a:r>
              <a:rPr lang="en-US" sz="1200" dirty="0" err="1">
                <a:latin typeface="Consolas" panose="020B0609020204030204" pitchFamily="49" charset="0"/>
                <a:cs typeface="Consolas" panose="020B0609020204030204" pitchFamily="49" charset="0"/>
              </a:rPr>
              <a:t>vec</a:t>
            </a:r>
            <a:r>
              <a:rPr lang="en-US" sz="1200" dirty="0">
                <a:latin typeface="Consolas" panose="020B0609020204030204" pitchFamily="49" charset="0"/>
                <a:cs typeface="Consolas" panose="020B0609020204030204" pitchFamily="49" charset="0"/>
              </a:rPr>
              <a:t> &lt;-</a:t>
            </a:r>
            <a:r>
              <a:rPr lang="en-US" sz="1200" dirty="0" err="1">
                <a:latin typeface="Consolas" panose="020B0609020204030204" pitchFamily="49" charset="0"/>
                <a:cs typeface="Consolas" panose="020B0609020204030204" pitchFamily="49" charset="0"/>
              </a:rPr>
              <a:t>rnorm</a:t>
            </a:r>
            <a:r>
              <a:rPr lang="en-US" sz="1200" dirty="0">
                <a:latin typeface="Consolas" panose="020B0609020204030204" pitchFamily="49" charset="0"/>
                <a:cs typeface="Consolas" panose="020B0609020204030204" pitchFamily="49" charset="0"/>
              </a:rPr>
              <a:t>(50,1,10)</a:t>
            </a:r>
          </a:p>
          <a:p>
            <a:r>
              <a:rPr lang="en-US" sz="1200" dirty="0">
                <a:latin typeface="Consolas" panose="020B0609020204030204" pitchFamily="49" charset="0"/>
                <a:cs typeface="Consolas" panose="020B0609020204030204" pitchFamily="49" charset="0"/>
              </a:rPr>
              <a:t>plot(</a:t>
            </a:r>
            <a:r>
              <a:rPr lang="en-US" sz="1200" dirty="0" err="1">
                <a:latin typeface="Consolas" panose="020B0609020204030204" pitchFamily="49" charset="0"/>
                <a:cs typeface="Consolas" panose="020B0609020204030204" pitchFamily="49" charset="0"/>
              </a:rPr>
              <a:t>vec</a:t>
            </a:r>
            <a:r>
              <a:rPr lang="en-US" sz="1200" dirty="0">
                <a:latin typeface="Consolas" panose="020B0609020204030204" pitchFamily="49" charset="0"/>
                <a:cs typeface="Consolas" panose="020B0609020204030204" pitchFamily="49" charset="0"/>
              </a:rPr>
              <a:t>)</a:t>
            </a:r>
          </a:p>
          <a:p>
            <a:r>
              <a:rPr lang="en-US" sz="1200" dirty="0">
                <a:latin typeface="Consolas" panose="020B0609020204030204" pitchFamily="49" charset="0"/>
                <a:cs typeface="Consolas" panose="020B0609020204030204" pitchFamily="49" charset="0"/>
              </a:rPr>
              <a:t>lines(</a:t>
            </a:r>
            <a:r>
              <a:rPr lang="en-US" sz="1200" dirty="0" err="1">
                <a:latin typeface="Consolas" panose="020B0609020204030204" pitchFamily="49" charset="0"/>
                <a:cs typeface="Consolas" panose="020B0609020204030204" pitchFamily="49" charset="0"/>
              </a:rPr>
              <a:t>vec</a:t>
            </a:r>
            <a:r>
              <a:rPr lang="en-US" sz="1200" dirty="0">
                <a:latin typeface="Consolas" panose="020B0609020204030204" pitchFamily="49" charset="0"/>
                <a:cs typeface="Consolas" panose="020B0609020204030204" pitchFamily="49" charset="0"/>
              </a:rPr>
              <a:t>, col='grey')</a:t>
            </a:r>
          </a:p>
          <a:p>
            <a:r>
              <a:rPr lang="en-US" sz="1200" b="1" dirty="0">
                <a:solidFill>
                  <a:srgbClr val="FF0000"/>
                </a:solidFill>
                <a:latin typeface="Consolas" panose="020B0609020204030204" pitchFamily="49" charset="0"/>
                <a:cs typeface="Consolas" panose="020B0609020204030204" pitchFamily="49" charset="0"/>
              </a:rPr>
              <a:t>lines(SMA(</a:t>
            </a:r>
            <a:r>
              <a:rPr lang="en-US" sz="1200" b="1" dirty="0" err="1">
                <a:solidFill>
                  <a:srgbClr val="FF0000"/>
                </a:solidFill>
                <a:latin typeface="Consolas" panose="020B0609020204030204" pitchFamily="49" charset="0"/>
                <a:cs typeface="Consolas" panose="020B0609020204030204" pitchFamily="49" charset="0"/>
              </a:rPr>
              <a:t>vec</a:t>
            </a:r>
            <a:r>
              <a:rPr lang="en-US" sz="1200" b="1" dirty="0">
                <a:solidFill>
                  <a:srgbClr val="FF0000"/>
                </a:solidFill>
                <a:latin typeface="Consolas" panose="020B0609020204030204" pitchFamily="49" charset="0"/>
                <a:cs typeface="Consolas" panose="020B0609020204030204" pitchFamily="49" charset="0"/>
              </a:rPr>
              <a:t>, n=5), col='red')</a:t>
            </a:r>
          </a:p>
        </p:txBody>
      </p:sp>
      <p:pic>
        <p:nvPicPr>
          <p:cNvPr id="8" name="Picture 7"/>
          <p:cNvPicPr>
            <a:picLocks noChangeAspect="1"/>
          </p:cNvPicPr>
          <p:nvPr/>
        </p:nvPicPr>
        <p:blipFill>
          <a:blip r:embed="rId2"/>
          <a:stretch>
            <a:fillRect/>
          </a:stretch>
        </p:blipFill>
        <p:spPr>
          <a:xfrm>
            <a:off x="2636130" y="2551749"/>
            <a:ext cx="6919740" cy="3510384"/>
          </a:xfrm>
          <a:prstGeom prst="rect">
            <a:avLst/>
          </a:prstGeom>
        </p:spPr>
      </p:pic>
      <p:sp>
        <p:nvSpPr>
          <p:cNvPr id="15" name="Slide Number Placeholder 4">
            <a:extLst>
              <a:ext uri="{FF2B5EF4-FFF2-40B4-BE49-F238E27FC236}">
                <a16:creationId xmlns:a16="http://schemas.microsoft.com/office/drawing/2014/main" xmlns="" id="{5E95A6DF-FC15-4970-92C0-9ADC8CF46600}"/>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48</a:t>
            </a:fld>
            <a:endParaRPr lang="en-US" dirty="0"/>
          </a:p>
        </p:txBody>
      </p:sp>
      <p:sp>
        <p:nvSpPr>
          <p:cNvPr id="16" name="Rectangle 15">
            <a:extLst>
              <a:ext uri="{FF2B5EF4-FFF2-40B4-BE49-F238E27FC236}">
                <a16:creationId xmlns:a16="http://schemas.microsoft.com/office/drawing/2014/main" xmlns="" id="{F7FECB41-60EC-484E-9091-87CFE370BDF6}"/>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Tree>
    <p:extLst>
      <p:ext uri="{BB962C8B-B14F-4D97-AF65-F5344CB8AC3E}">
        <p14:creationId xmlns:p14="http://schemas.microsoft.com/office/powerpoint/2010/main" val="2847449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11" name="Rectangle 10"/>
          <p:cNvSpPr/>
          <p:nvPr/>
        </p:nvSpPr>
        <p:spPr>
          <a:xfrm>
            <a:off x="716245" y="1453973"/>
            <a:ext cx="4002054" cy="1015663"/>
          </a:xfrm>
          <a:prstGeom prst="rect">
            <a:avLst/>
          </a:prstGeom>
          <a:solidFill>
            <a:schemeClr val="accent3"/>
          </a:solidFill>
        </p:spPr>
        <p:txBody>
          <a:bodyPr wrap="square">
            <a:spAutoFit/>
          </a:bodyPr>
          <a:lstStyle/>
          <a:p>
            <a:r>
              <a:rPr lang="en-US" sz="1200" dirty="0" err="1">
                <a:latin typeface="Consolas" panose="020B0609020204030204" pitchFamily="49" charset="0"/>
                <a:cs typeface="Consolas" panose="020B0609020204030204" pitchFamily="49" charset="0"/>
              </a:rPr>
              <a:t>set.seed</a:t>
            </a:r>
            <a:r>
              <a:rPr lang="en-US" sz="1200" dirty="0">
                <a:latin typeface="Consolas" panose="020B0609020204030204" pitchFamily="49" charset="0"/>
                <a:cs typeface="Consolas" panose="020B0609020204030204" pitchFamily="49" charset="0"/>
              </a:rPr>
              <a:t>(1234)</a:t>
            </a:r>
          </a:p>
          <a:p>
            <a:r>
              <a:rPr lang="en-US" sz="1200" dirty="0" err="1">
                <a:latin typeface="Consolas" panose="020B0609020204030204" pitchFamily="49" charset="0"/>
                <a:cs typeface="Consolas" panose="020B0609020204030204" pitchFamily="49" charset="0"/>
              </a:rPr>
              <a:t>vec</a:t>
            </a:r>
            <a:r>
              <a:rPr lang="en-US" sz="1200" dirty="0">
                <a:latin typeface="Consolas" panose="020B0609020204030204" pitchFamily="49" charset="0"/>
                <a:cs typeface="Consolas" panose="020B0609020204030204" pitchFamily="49" charset="0"/>
              </a:rPr>
              <a:t> &lt;-</a:t>
            </a:r>
            <a:r>
              <a:rPr lang="en-US" sz="1200" dirty="0" err="1">
                <a:latin typeface="Consolas" panose="020B0609020204030204" pitchFamily="49" charset="0"/>
                <a:cs typeface="Consolas" panose="020B0609020204030204" pitchFamily="49" charset="0"/>
              </a:rPr>
              <a:t>rnorm</a:t>
            </a:r>
            <a:r>
              <a:rPr lang="en-US" sz="1200" dirty="0">
                <a:latin typeface="Consolas" panose="020B0609020204030204" pitchFamily="49" charset="0"/>
                <a:cs typeface="Consolas" panose="020B0609020204030204" pitchFamily="49" charset="0"/>
              </a:rPr>
              <a:t>(50,1,10)</a:t>
            </a:r>
          </a:p>
          <a:p>
            <a:r>
              <a:rPr lang="en-US" sz="1200" dirty="0">
                <a:latin typeface="Consolas" panose="020B0609020204030204" pitchFamily="49" charset="0"/>
                <a:cs typeface="Consolas" panose="020B0609020204030204" pitchFamily="49" charset="0"/>
              </a:rPr>
              <a:t>plot(</a:t>
            </a:r>
            <a:r>
              <a:rPr lang="en-US" sz="1200" dirty="0" err="1">
                <a:latin typeface="Consolas" panose="020B0609020204030204" pitchFamily="49" charset="0"/>
                <a:cs typeface="Consolas" panose="020B0609020204030204" pitchFamily="49" charset="0"/>
              </a:rPr>
              <a:t>vec</a:t>
            </a:r>
            <a:r>
              <a:rPr lang="en-US" sz="1200" dirty="0">
                <a:latin typeface="Consolas" panose="020B0609020204030204" pitchFamily="49" charset="0"/>
                <a:cs typeface="Consolas" panose="020B0609020204030204" pitchFamily="49" charset="0"/>
              </a:rPr>
              <a:t>)</a:t>
            </a:r>
          </a:p>
          <a:p>
            <a:r>
              <a:rPr lang="en-US" sz="1200" dirty="0">
                <a:latin typeface="Consolas" panose="020B0609020204030204" pitchFamily="49" charset="0"/>
                <a:cs typeface="Consolas" panose="020B0609020204030204" pitchFamily="49" charset="0"/>
              </a:rPr>
              <a:t>lines(</a:t>
            </a:r>
            <a:r>
              <a:rPr lang="en-US" sz="1200" dirty="0" err="1">
                <a:latin typeface="Consolas" panose="020B0609020204030204" pitchFamily="49" charset="0"/>
                <a:cs typeface="Consolas" panose="020B0609020204030204" pitchFamily="49" charset="0"/>
              </a:rPr>
              <a:t>vec</a:t>
            </a:r>
            <a:r>
              <a:rPr lang="en-US" sz="1200" dirty="0">
                <a:latin typeface="Consolas" panose="020B0609020204030204" pitchFamily="49" charset="0"/>
                <a:cs typeface="Consolas" panose="020B0609020204030204" pitchFamily="49" charset="0"/>
              </a:rPr>
              <a:t>, col='grey')</a:t>
            </a:r>
          </a:p>
          <a:p>
            <a:r>
              <a:rPr lang="en-US" sz="1200" b="1" dirty="0">
                <a:solidFill>
                  <a:srgbClr val="FF0000"/>
                </a:solidFill>
                <a:latin typeface="Consolas" panose="020B0609020204030204" pitchFamily="49" charset="0"/>
                <a:cs typeface="Consolas" panose="020B0609020204030204" pitchFamily="49" charset="0"/>
              </a:rPr>
              <a:t>lines(SMA(</a:t>
            </a:r>
            <a:r>
              <a:rPr lang="en-US" sz="1200" b="1" dirty="0" err="1">
                <a:solidFill>
                  <a:srgbClr val="FF0000"/>
                </a:solidFill>
                <a:latin typeface="Consolas" panose="020B0609020204030204" pitchFamily="49" charset="0"/>
                <a:cs typeface="Consolas" panose="020B0609020204030204" pitchFamily="49" charset="0"/>
              </a:rPr>
              <a:t>vec</a:t>
            </a:r>
            <a:r>
              <a:rPr lang="en-US" sz="1200" b="1" dirty="0">
                <a:solidFill>
                  <a:srgbClr val="FF0000"/>
                </a:solidFill>
                <a:latin typeface="Consolas" panose="020B0609020204030204" pitchFamily="49" charset="0"/>
                <a:cs typeface="Consolas" panose="020B0609020204030204" pitchFamily="49" charset="0"/>
              </a:rPr>
              <a:t>, n=5), col='red')</a:t>
            </a:r>
          </a:p>
        </p:txBody>
      </p:sp>
      <p:pic>
        <p:nvPicPr>
          <p:cNvPr id="8" name="Picture 7"/>
          <p:cNvPicPr>
            <a:picLocks noChangeAspect="1"/>
          </p:cNvPicPr>
          <p:nvPr/>
        </p:nvPicPr>
        <p:blipFill>
          <a:blip r:embed="rId2"/>
          <a:stretch>
            <a:fillRect/>
          </a:stretch>
        </p:blipFill>
        <p:spPr>
          <a:xfrm>
            <a:off x="716245" y="2738016"/>
            <a:ext cx="4002054" cy="2030242"/>
          </a:xfrm>
          <a:prstGeom prst="rect">
            <a:avLst/>
          </a:prstGeom>
        </p:spPr>
      </p:pic>
      <p:sp>
        <p:nvSpPr>
          <p:cNvPr id="13" name="TextBox 12"/>
          <p:cNvSpPr txBox="1"/>
          <p:nvPr/>
        </p:nvSpPr>
        <p:spPr>
          <a:xfrm>
            <a:off x="6199496" y="1885882"/>
            <a:ext cx="1774845" cy="3323987"/>
          </a:xfrm>
          <a:prstGeom prst="rect">
            <a:avLst/>
          </a:prstGeom>
          <a:noFill/>
        </p:spPr>
        <p:txBody>
          <a:bodyPr wrap="none" rtlCol="0">
            <a:spAutoFit/>
          </a:bodyPr>
          <a:lstStyle/>
          <a:p>
            <a:r>
              <a:rPr lang="en-US" sz="1400" dirty="0">
                <a:solidFill>
                  <a:schemeClr val="accent1"/>
                </a:solidFill>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6484987" y="1467487"/>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8" name="Isosceles Triangle 17"/>
          <p:cNvSpPr/>
          <p:nvPr/>
        </p:nvSpPr>
        <p:spPr>
          <a:xfrm rot="5400000">
            <a:off x="3714891" y="3160771"/>
            <a:ext cx="3664426"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rot="5400000">
            <a:off x="7650207" y="2334064"/>
            <a:ext cx="1009934"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3"/>
          <a:stretch>
            <a:fillRect/>
          </a:stretch>
        </p:blipFill>
        <p:spPr>
          <a:xfrm>
            <a:off x="8364300" y="2329724"/>
            <a:ext cx="1581027" cy="365760"/>
          </a:xfrm>
          <a:prstGeom prst="rect">
            <a:avLst/>
          </a:prstGeom>
        </p:spPr>
      </p:pic>
      <p:sp>
        <p:nvSpPr>
          <p:cNvPr id="15" name="Slide Number Placeholder 4">
            <a:extLst>
              <a:ext uri="{FF2B5EF4-FFF2-40B4-BE49-F238E27FC236}">
                <a16:creationId xmlns:a16="http://schemas.microsoft.com/office/drawing/2014/main" xmlns="" id="{5E95A6DF-FC15-4970-92C0-9ADC8CF46600}"/>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49</a:t>
            </a:fld>
            <a:endParaRPr lang="en-US" dirty="0"/>
          </a:p>
        </p:txBody>
      </p:sp>
      <p:sp>
        <p:nvSpPr>
          <p:cNvPr id="16" name="Rectangle 15">
            <a:extLst>
              <a:ext uri="{FF2B5EF4-FFF2-40B4-BE49-F238E27FC236}">
                <a16:creationId xmlns:a16="http://schemas.microsoft.com/office/drawing/2014/main" xmlns="" id="{F7FECB41-60EC-484E-9091-87CFE370BDF6}"/>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Tree>
    <p:extLst>
      <p:ext uri="{BB962C8B-B14F-4D97-AF65-F5344CB8AC3E}">
        <p14:creationId xmlns:p14="http://schemas.microsoft.com/office/powerpoint/2010/main" val="1244766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Rectangle 5"/>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Belief Based Investing</a:t>
            </a:r>
          </a:p>
        </p:txBody>
      </p:sp>
      <p:sp>
        <p:nvSpPr>
          <p:cNvPr id="9" name="TextBox 8"/>
          <p:cNvSpPr txBox="1"/>
          <p:nvPr/>
        </p:nvSpPr>
        <p:spPr>
          <a:xfrm>
            <a:off x="243840" y="1905001"/>
            <a:ext cx="11704320" cy="646331"/>
          </a:xfrm>
          <a:prstGeom prst="rect">
            <a:avLst/>
          </a:prstGeom>
          <a:noFill/>
        </p:spPr>
        <p:txBody>
          <a:bodyPr wrap="square" rtlCol="0">
            <a:spAutoFit/>
          </a:bodyPr>
          <a:lstStyle/>
          <a:p>
            <a:r>
              <a:rPr lang="en-US" dirty="0"/>
              <a:t>The intrinsic value of a company is appealing regardless of market &amp; financial factors.  As a result, intrinsic value changes trigger buy/sell action.</a:t>
            </a:r>
          </a:p>
        </p:txBody>
      </p:sp>
      <p:pic>
        <p:nvPicPr>
          <p:cNvPr id="3074" name="Picture 2" descr="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4" y="3028267"/>
            <a:ext cx="4054406" cy="27051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8610600" y="6094740"/>
            <a:ext cx="3501656" cy="261610"/>
          </a:xfrm>
          <a:prstGeom prst="rect">
            <a:avLst/>
          </a:prstGeom>
        </p:spPr>
        <p:txBody>
          <a:bodyPr wrap="square">
            <a:spAutoFit/>
          </a:bodyPr>
          <a:lstStyle/>
          <a:p>
            <a:r>
              <a:rPr lang="en-US" sz="1100" dirty="0">
                <a:hlinkClick r:id="rId4"/>
              </a:rPr>
              <a:t>https://www.steadygo.digital/blog/terrible-stock-photos/</a:t>
            </a:r>
            <a:endParaRPr lang="en-US" sz="1100" dirty="0"/>
          </a:p>
        </p:txBody>
      </p:sp>
      <p:sp>
        <p:nvSpPr>
          <p:cNvPr id="11" name="Oval Callout 10"/>
          <p:cNvSpPr/>
          <p:nvPr/>
        </p:nvSpPr>
        <p:spPr>
          <a:xfrm>
            <a:off x="6145619" y="2553536"/>
            <a:ext cx="4166633" cy="1409700"/>
          </a:xfrm>
          <a:prstGeom prst="wedgeEllipseCallout">
            <a:avLst>
              <a:gd name="adj1" fmla="val -113049"/>
              <a:gd name="adj2" fmla="val 7527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 like Wonder bread, so I bought stock in Flower Foods (FLO) since they make it.</a:t>
            </a:r>
          </a:p>
        </p:txBody>
      </p:sp>
      <p:sp>
        <p:nvSpPr>
          <p:cNvPr id="12" name="Slide Number Placeholder 4">
            <a:extLst>
              <a:ext uri="{FF2B5EF4-FFF2-40B4-BE49-F238E27FC236}">
                <a16:creationId xmlns:a16="http://schemas.microsoft.com/office/drawing/2014/main" xmlns="" id="{C0A9752A-AC6D-4EFE-8D1C-275058B6C36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a:t>
            </a:fld>
            <a:endParaRPr lang="en-US" dirty="0"/>
          </a:p>
        </p:txBody>
      </p:sp>
    </p:spTree>
    <p:extLst>
      <p:ext uri="{BB962C8B-B14F-4D97-AF65-F5344CB8AC3E}">
        <p14:creationId xmlns:p14="http://schemas.microsoft.com/office/powerpoint/2010/main" val="25769165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13" name="TextBox 12"/>
          <p:cNvSpPr txBox="1"/>
          <p:nvPr/>
        </p:nvSpPr>
        <p:spPr>
          <a:xfrm>
            <a:off x="353935" y="1983687"/>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579155" y="1478719"/>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9" name="Isosceles Triangle 18"/>
          <p:cNvSpPr/>
          <p:nvPr/>
        </p:nvSpPr>
        <p:spPr>
          <a:xfrm rot="5400000">
            <a:off x="1724403" y="2410181"/>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2472617" y="2439961"/>
            <a:ext cx="1581027" cy="365760"/>
          </a:xfrm>
          <a:prstGeom prst="rect">
            <a:avLst/>
          </a:prstGeom>
        </p:spPr>
      </p:pic>
      <p:pic>
        <p:nvPicPr>
          <p:cNvPr id="12" name="Picture 11"/>
          <p:cNvPicPr>
            <a:picLocks noChangeAspect="1"/>
          </p:cNvPicPr>
          <p:nvPr/>
        </p:nvPicPr>
        <p:blipFill>
          <a:blip r:embed="rId3"/>
          <a:stretch>
            <a:fillRect/>
          </a:stretch>
        </p:blipFill>
        <p:spPr>
          <a:xfrm>
            <a:off x="4564203" y="2685621"/>
            <a:ext cx="1640021" cy="365760"/>
          </a:xfrm>
          <a:prstGeom prst="rect">
            <a:avLst/>
          </a:prstGeom>
        </p:spPr>
      </p:pic>
      <p:sp>
        <p:nvSpPr>
          <p:cNvPr id="20" name="Isosceles Triangle 19"/>
          <p:cNvSpPr/>
          <p:nvPr/>
        </p:nvSpPr>
        <p:spPr>
          <a:xfrm rot="5400000">
            <a:off x="3746548" y="2603526"/>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4">
            <a:extLst>
              <a:ext uri="{FF2B5EF4-FFF2-40B4-BE49-F238E27FC236}">
                <a16:creationId xmlns:a16="http://schemas.microsoft.com/office/drawing/2014/main" xmlns="" id="{C098B8CE-6F0B-4EBB-BBD0-16E6601C1CF6}"/>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50</a:t>
            </a:fld>
            <a:endParaRPr lang="en-US" dirty="0"/>
          </a:p>
        </p:txBody>
      </p:sp>
      <p:sp>
        <p:nvSpPr>
          <p:cNvPr id="16" name="Rectangle 15">
            <a:extLst>
              <a:ext uri="{FF2B5EF4-FFF2-40B4-BE49-F238E27FC236}">
                <a16:creationId xmlns:a16="http://schemas.microsoft.com/office/drawing/2014/main" xmlns="" id="{3E1F82FA-D89F-4815-B25E-7A11E741E1A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Tree>
    <p:extLst>
      <p:ext uri="{BB962C8B-B14F-4D97-AF65-F5344CB8AC3E}">
        <p14:creationId xmlns:p14="http://schemas.microsoft.com/office/powerpoint/2010/main" val="29069011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13" name="TextBox 12"/>
          <p:cNvSpPr txBox="1"/>
          <p:nvPr/>
        </p:nvSpPr>
        <p:spPr>
          <a:xfrm>
            <a:off x="353935" y="1983687"/>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579155" y="1478719"/>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9" name="Isosceles Triangle 18"/>
          <p:cNvSpPr/>
          <p:nvPr/>
        </p:nvSpPr>
        <p:spPr>
          <a:xfrm rot="5400000">
            <a:off x="1724403" y="2410181"/>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2472617" y="2439961"/>
            <a:ext cx="1581027" cy="365760"/>
          </a:xfrm>
          <a:prstGeom prst="rect">
            <a:avLst/>
          </a:prstGeom>
        </p:spPr>
      </p:pic>
      <p:pic>
        <p:nvPicPr>
          <p:cNvPr id="12" name="Picture 11"/>
          <p:cNvPicPr>
            <a:picLocks noChangeAspect="1"/>
          </p:cNvPicPr>
          <p:nvPr/>
        </p:nvPicPr>
        <p:blipFill>
          <a:blip r:embed="rId3"/>
          <a:stretch>
            <a:fillRect/>
          </a:stretch>
        </p:blipFill>
        <p:spPr>
          <a:xfrm>
            <a:off x="4564203" y="2685621"/>
            <a:ext cx="1640021" cy="365760"/>
          </a:xfrm>
          <a:prstGeom prst="rect">
            <a:avLst/>
          </a:prstGeom>
        </p:spPr>
      </p:pic>
      <p:sp>
        <p:nvSpPr>
          <p:cNvPr id="20" name="Isosceles Triangle 19"/>
          <p:cNvSpPr/>
          <p:nvPr/>
        </p:nvSpPr>
        <p:spPr>
          <a:xfrm rot="5400000">
            <a:off x="3746548" y="2603526"/>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4">
            <a:extLst>
              <a:ext uri="{FF2B5EF4-FFF2-40B4-BE49-F238E27FC236}">
                <a16:creationId xmlns:a16="http://schemas.microsoft.com/office/drawing/2014/main" xmlns="" id="{C098B8CE-6F0B-4EBB-BBD0-16E6601C1CF6}"/>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51</a:t>
            </a:fld>
            <a:endParaRPr lang="en-US" dirty="0"/>
          </a:p>
        </p:txBody>
      </p:sp>
      <p:sp>
        <p:nvSpPr>
          <p:cNvPr id="16" name="Rectangle 15">
            <a:extLst>
              <a:ext uri="{FF2B5EF4-FFF2-40B4-BE49-F238E27FC236}">
                <a16:creationId xmlns:a16="http://schemas.microsoft.com/office/drawing/2014/main" xmlns="" id="{3E1F82FA-D89F-4815-B25E-7A11E741E1A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
        <p:nvSpPr>
          <p:cNvPr id="14" name="Isosceles Triangle 13">
            <a:extLst>
              <a:ext uri="{FF2B5EF4-FFF2-40B4-BE49-F238E27FC236}">
                <a16:creationId xmlns:a16="http://schemas.microsoft.com/office/drawing/2014/main" xmlns="" id="{71808C3E-2362-4374-8468-5AC318D59DAB}"/>
              </a:ext>
            </a:extLst>
          </p:cNvPr>
          <p:cNvSpPr/>
          <p:nvPr/>
        </p:nvSpPr>
        <p:spPr>
          <a:xfrm rot="5400000">
            <a:off x="5872071" y="2838404"/>
            <a:ext cx="1050875" cy="36166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xmlns="" id="{F208042B-1FBB-4546-AA04-05EC015D1414}"/>
              </a:ext>
            </a:extLst>
          </p:cNvPr>
          <p:cNvPicPr>
            <a:picLocks noChangeAspect="1"/>
          </p:cNvPicPr>
          <p:nvPr/>
        </p:nvPicPr>
        <p:blipFill>
          <a:blip r:embed="rId4"/>
          <a:stretch>
            <a:fillRect/>
          </a:stretch>
        </p:blipFill>
        <p:spPr>
          <a:xfrm>
            <a:off x="6610958" y="2813165"/>
            <a:ext cx="1496291" cy="365760"/>
          </a:xfrm>
          <a:prstGeom prst="rect">
            <a:avLst/>
          </a:prstGeom>
        </p:spPr>
      </p:pic>
    </p:spTree>
    <p:extLst>
      <p:ext uri="{BB962C8B-B14F-4D97-AF65-F5344CB8AC3E}">
        <p14:creationId xmlns:p14="http://schemas.microsoft.com/office/powerpoint/2010/main" val="13774892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13" name="TextBox 12"/>
          <p:cNvSpPr txBox="1"/>
          <p:nvPr/>
        </p:nvSpPr>
        <p:spPr>
          <a:xfrm>
            <a:off x="407100" y="1956969"/>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632321" y="1478719"/>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5" name="Slide Number Placeholder 4">
            <a:extLst>
              <a:ext uri="{FF2B5EF4-FFF2-40B4-BE49-F238E27FC236}">
                <a16:creationId xmlns:a16="http://schemas.microsoft.com/office/drawing/2014/main" xmlns="" id="{C098B8CE-6F0B-4EBB-BBD0-16E6601C1CF6}"/>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52</a:t>
            </a:fld>
            <a:endParaRPr lang="en-US" dirty="0"/>
          </a:p>
        </p:txBody>
      </p:sp>
      <p:sp>
        <p:nvSpPr>
          <p:cNvPr id="16" name="Rectangle 15">
            <a:extLst>
              <a:ext uri="{FF2B5EF4-FFF2-40B4-BE49-F238E27FC236}">
                <a16:creationId xmlns:a16="http://schemas.microsoft.com/office/drawing/2014/main" xmlns="" id="{3E1F82FA-D89F-4815-B25E-7A11E741E1A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
        <p:nvSpPr>
          <p:cNvPr id="21" name="Isosceles Triangle 20">
            <a:extLst>
              <a:ext uri="{FF2B5EF4-FFF2-40B4-BE49-F238E27FC236}">
                <a16:creationId xmlns:a16="http://schemas.microsoft.com/office/drawing/2014/main" xmlns="" id="{77B851A9-CB98-48DC-9CBD-C237F9D25E75}"/>
              </a:ext>
            </a:extLst>
          </p:cNvPr>
          <p:cNvSpPr/>
          <p:nvPr/>
        </p:nvSpPr>
        <p:spPr>
          <a:xfrm rot="5400000">
            <a:off x="1762909" y="2348863"/>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xmlns="" id="{38AE62A0-6240-429D-AB1E-E0ACFBB77A8D}"/>
              </a:ext>
            </a:extLst>
          </p:cNvPr>
          <p:cNvSpPr/>
          <p:nvPr/>
        </p:nvSpPr>
        <p:spPr>
          <a:xfrm rot="5400000">
            <a:off x="1762909" y="2555855"/>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xmlns="" id="{CD14F05F-FB72-483B-847F-36C9330BC2BE}"/>
              </a:ext>
            </a:extLst>
          </p:cNvPr>
          <p:cNvSpPr/>
          <p:nvPr/>
        </p:nvSpPr>
        <p:spPr>
          <a:xfrm rot="5400000">
            <a:off x="1762909" y="2746924"/>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xmlns="" id="{98404116-0718-4BCC-9B7A-8C109E7B0A63}"/>
              </a:ext>
            </a:extLst>
          </p:cNvPr>
          <p:cNvSpPr/>
          <p:nvPr/>
        </p:nvSpPr>
        <p:spPr>
          <a:xfrm rot="5400000">
            <a:off x="1762909" y="296528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xmlns="" id="{C8F4250D-F08D-446A-A4C4-04F2B911B5F3}"/>
              </a:ext>
            </a:extLst>
          </p:cNvPr>
          <p:cNvSpPr/>
          <p:nvPr/>
        </p:nvSpPr>
        <p:spPr>
          <a:xfrm rot="5400000">
            <a:off x="1762909" y="3197300"/>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xmlns="" id="{32F8E55A-B766-454B-8974-EA4CCAA5F265}"/>
              </a:ext>
            </a:extLst>
          </p:cNvPr>
          <p:cNvSpPr/>
          <p:nvPr/>
        </p:nvSpPr>
        <p:spPr>
          <a:xfrm rot="5400000">
            <a:off x="1762909" y="338836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xmlns="" id="{19879405-9FA0-4DCF-8B91-CD5557DB70AF}"/>
              </a:ext>
            </a:extLst>
          </p:cNvPr>
          <p:cNvSpPr/>
          <p:nvPr/>
        </p:nvSpPr>
        <p:spPr>
          <a:xfrm rot="5400000">
            <a:off x="1762909" y="3620381"/>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xmlns="" id="{79A8106E-3CD2-4B95-8F64-3475BF3EAA64}"/>
              </a:ext>
            </a:extLst>
          </p:cNvPr>
          <p:cNvSpPr/>
          <p:nvPr/>
        </p:nvSpPr>
        <p:spPr>
          <a:xfrm rot="5400000">
            <a:off x="1762909" y="3852393"/>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xmlns="" id="{C2C33EDC-5791-41E3-8567-C8F227127DCA}"/>
              </a:ext>
            </a:extLst>
          </p:cNvPr>
          <p:cNvSpPr/>
          <p:nvPr/>
        </p:nvSpPr>
        <p:spPr>
          <a:xfrm rot="5400000">
            <a:off x="1762909" y="4016166"/>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xmlns="" id="{C6D56DEC-0E60-455C-B037-89F60CD02D93}"/>
              </a:ext>
            </a:extLst>
          </p:cNvPr>
          <p:cNvSpPr/>
          <p:nvPr/>
        </p:nvSpPr>
        <p:spPr>
          <a:xfrm rot="5400000">
            <a:off x="1762909" y="424817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xmlns="" id="{F0EDEDBA-94DC-40B0-B524-A7FD5A93ED29}"/>
              </a:ext>
            </a:extLst>
          </p:cNvPr>
          <p:cNvSpPr/>
          <p:nvPr/>
        </p:nvSpPr>
        <p:spPr>
          <a:xfrm rot="5400000">
            <a:off x="1762909" y="4466541"/>
            <a:ext cx="1050875" cy="361666"/>
          </a:xfrm>
          <a:prstGeom prst="triangl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xmlns="" id="{BCCB3D5A-2617-4093-81E2-708400AAE732}"/>
              </a:ext>
            </a:extLst>
          </p:cNvPr>
          <p:cNvPicPr>
            <a:picLocks noChangeAspect="1"/>
          </p:cNvPicPr>
          <p:nvPr/>
        </p:nvPicPr>
        <p:blipFill>
          <a:blip r:embed="rId2"/>
          <a:stretch>
            <a:fillRect/>
          </a:stretch>
        </p:blipFill>
        <p:spPr>
          <a:xfrm>
            <a:off x="2456532" y="2324052"/>
            <a:ext cx="1581027" cy="365760"/>
          </a:xfrm>
          <a:prstGeom prst="rect">
            <a:avLst/>
          </a:prstGeom>
        </p:spPr>
      </p:pic>
      <p:pic>
        <p:nvPicPr>
          <p:cNvPr id="33" name="Picture 32">
            <a:extLst>
              <a:ext uri="{FF2B5EF4-FFF2-40B4-BE49-F238E27FC236}">
                <a16:creationId xmlns:a16="http://schemas.microsoft.com/office/drawing/2014/main" xmlns="" id="{FF36E8C9-BBBE-43E9-BB42-FB12B29DB295}"/>
              </a:ext>
            </a:extLst>
          </p:cNvPr>
          <p:cNvPicPr>
            <a:picLocks noChangeAspect="1"/>
          </p:cNvPicPr>
          <p:nvPr/>
        </p:nvPicPr>
        <p:blipFill>
          <a:blip r:embed="rId3"/>
          <a:stretch>
            <a:fillRect/>
          </a:stretch>
        </p:blipFill>
        <p:spPr>
          <a:xfrm>
            <a:off x="2456531" y="4575295"/>
            <a:ext cx="1699708" cy="365760"/>
          </a:xfrm>
          <a:prstGeom prst="rect">
            <a:avLst/>
          </a:prstGeom>
        </p:spPr>
      </p:pic>
      <p:sp>
        <p:nvSpPr>
          <p:cNvPr id="34" name="Rectangle 33">
            <a:extLst>
              <a:ext uri="{FF2B5EF4-FFF2-40B4-BE49-F238E27FC236}">
                <a16:creationId xmlns:a16="http://schemas.microsoft.com/office/drawing/2014/main" xmlns="" id="{681F26AD-4541-4FE2-A7E4-8272442C707D}"/>
              </a:ext>
            </a:extLst>
          </p:cNvPr>
          <p:cNvSpPr/>
          <p:nvPr/>
        </p:nvSpPr>
        <p:spPr>
          <a:xfrm>
            <a:off x="6998620" y="1478719"/>
            <a:ext cx="3223959" cy="369332"/>
          </a:xfrm>
          <a:prstGeom prst="rect">
            <a:avLst/>
          </a:prstGeom>
          <a:solidFill>
            <a:schemeClr val="accent5"/>
          </a:solidFill>
        </p:spPr>
        <p:txBody>
          <a:bodyPr>
            <a:spAutoFit/>
          </a:bodyPr>
          <a:lstStyle/>
          <a:p>
            <a:r>
              <a:rPr lang="en-US" dirty="0">
                <a:latin typeface="Consolas" panose="020B0609020204030204" pitchFamily="49" charset="0"/>
                <a:cs typeface="Consolas" panose="020B0609020204030204" pitchFamily="49" charset="0"/>
              </a:rPr>
              <a:t>TTR::SMA(</a:t>
            </a:r>
            <a:r>
              <a:rPr lang="en-US" dirty="0" err="1">
                <a:latin typeface="Consolas" panose="020B0609020204030204" pitchFamily="49" charset="0"/>
                <a:cs typeface="Consolas" panose="020B0609020204030204" pitchFamily="49" charset="0"/>
              </a:rPr>
              <a:t>vec</a:t>
            </a:r>
            <a:r>
              <a:rPr lang="en-US" dirty="0">
                <a:latin typeface="Consolas" panose="020B0609020204030204" pitchFamily="49" charset="0"/>
                <a:cs typeface="Consolas" panose="020B0609020204030204" pitchFamily="49" charset="0"/>
              </a:rPr>
              <a:t>[1:15], n=5)</a:t>
            </a:r>
          </a:p>
        </p:txBody>
      </p:sp>
      <p:sp>
        <p:nvSpPr>
          <p:cNvPr id="35" name="Rectangle 34">
            <a:extLst>
              <a:ext uri="{FF2B5EF4-FFF2-40B4-BE49-F238E27FC236}">
                <a16:creationId xmlns:a16="http://schemas.microsoft.com/office/drawing/2014/main" xmlns="" id="{A4C62078-BCD8-4F38-9102-F6CAF5795C6B}"/>
              </a:ext>
            </a:extLst>
          </p:cNvPr>
          <p:cNvSpPr/>
          <p:nvPr/>
        </p:nvSpPr>
        <p:spPr>
          <a:xfrm>
            <a:off x="7549486" y="1956969"/>
            <a:ext cx="2122226" cy="3385542"/>
          </a:xfrm>
          <a:prstGeom prst="rect">
            <a:avLst/>
          </a:prstGeom>
        </p:spPr>
        <p:txBody>
          <a:bodyPr wrap="square">
            <a:spAutoFit/>
          </a:bodyPr>
          <a:lstStyle/>
          <a:p>
            <a:r>
              <a:rPr lang="pl-PL" dirty="0"/>
              <a:t> </a:t>
            </a:r>
            <a:r>
              <a:rPr lang="en-US" dirty="0"/>
              <a:t> </a:t>
            </a:r>
            <a:r>
              <a:rPr lang="pl-PL" dirty="0"/>
              <a:t>[</a:t>
            </a:r>
            <a:r>
              <a:rPr lang="pl-PL" sz="1400" dirty="0">
                <a:latin typeface="Consolas" panose="020B0609020204030204" pitchFamily="49" charset="0"/>
                <a:cs typeface="Consolas" panose="020B0609020204030204" pitchFamily="49" charset="0"/>
              </a:rPr>
              <a:t>1,]         NA</a:t>
            </a:r>
          </a:p>
          <a:p>
            <a:r>
              <a:rPr lang="pl-PL" sz="1400" dirty="0">
                <a:latin typeface="Consolas" panose="020B0609020204030204" pitchFamily="49" charset="0"/>
                <a:cs typeface="Consolas" panose="020B0609020204030204" pitchFamily="49" charset="0"/>
              </a:rPr>
              <a:t> [2,]         NA</a:t>
            </a:r>
          </a:p>
          <a:p>
            <a:r>
              <a:rPr lang="pl-PL" sz="1400" dirty="0">
                <a:latin typeface="Consolas" panose="020B0609020204030204" pitchFamily="49" charset="0"/>
                <a:cs typeface="Consolas" panose="020B0609020204030204" pitchFamily="49" charset="0"/>
              </a:rPr>
              <a:t> [3,]         NA</a:t>
            </a:r>
          </a:p>
          <a:p>
            <a:r>
              <a:rPr lang="pl-PL" sz="1400" dirty="0">
                <a:latin typeface="Consolas" panose="020B0609020204030204" pitchFamily="49" charset="0"/>
                <a:cs typeface="Consolas" panose="020B0609020204030204" pitchFamily="49" charset="0"/>
              </a:rPr>
              <a:t> [4,]         NA</a:t>
            </a:r>
          </a:p>
          <a:p>
            <a:r>
              <a:rPr lang="pl-PL" sz="1400" dirty="0">
                <a:latin typeface="Consolas" panose="020B0609020204030204" pitchFamily="49" charset="0"/>
                <a:cs typeface="Consolas" panose="020B0609020204030204" pitchFamily="49" charset="0"/>
              </a:rPr>
              <a:t> [5,] -2.5235367</a:t>
            </a:r>
          </a:p>
          <a:p>
            <a:r>
              <a:rPr lang="pl-PL" sz="1400" dirty="0">
                <a:latin typeface="Consolas" panose="020B0609020204030204" pitchFamily="49" charset="0"/>
                <a:cs typeface="Consolas" panose="020B0609020204030204" pitchFamily="49" charset="0"/>
              </a:rPr>
              <a:t> [6,]  0.9027066</a:t>
            </a:r>
          </a:p>
          <a:p>
            <a:r>
              <a:rPr lang="pl-PL" sz="1400" dirty="0">
                <a:latin typeface="Consolas" panose="020B0609020204030204" pitchFamily="49" charset="0"/>
                <a:cs typeface="Consolas" panose="020B0609020204030204" pitchFamily="49" charset="0"/>
              </a:rPr>
              <a:t> [7,] -0.8016318</a:t>
            </a:r>
          </a:p>
          <a:p>
            <a:r>
              <a:rPr lang="pl-PL" sz="1400" dirty="0">
                <a:latin typeface="Consolas" panose="020B0609020204030204" pitchFamily="49" charset="0"/>
                <a:cs typeface="Consolas" panose="020B0609020204030204" pitchFamily="49" charset="0"/>
              </a:rPr>
              <a:t> [8,] -4.0637779</a:t>
            </a:r>
          </a:p>
          <a:p>
            <a:r>
              <a:rPr lang="pl-PL" sz="1400" dirty="0">
                <a:latin typeface="Consolas" panose="020B0609020204030204" pitchFamily="49" charset="0"/>
                <a:cs typeface="Consolas" panose="020B0609020204030204" pitchFamily="49" charset="0"/>
              </a:rPr>
              <a:t> [9,] -0.5012865</a:t>
            </a:r>
          </a:p>
          <a:p>
            <a:r>
              <a:rPr lang="pl-PL" sz="1400" dirty="0">
                <a:latin typeface="Consolas" panose="020B0609020204030204" pitchFamily="49" charset="0"/>
                <a:cs typeface="Consolas" panose="020B0609020204030204" pitchFamily="49" charset="0"/>
              </a:rPr>
              <a:t>[10,] -3.1396115</a:t>
            </a:r>
          </a:p>
          <a:p>
            <a:r>
              <a:rPr lang="pl-PL" sz="1400" dirty="0">
                <a:latin typeface="Consolas" panose="020B0609020204030204" pitchFamily="49" charset="0"/>
                <a:cs typeface="Consolas" panose="020B0609020204030204" pitchFamily="49" charset="0"/>
              </a:rPr>
              <a:t>[11,] -5.1061087</a:t>
            </a:r>
          </a:p>
          <a:p>
            <a:r>
              <a:rPr lang="pl-PL" sz="1400" dirty="0">
                <a:latin typeface="Consolas" panose="020B0609020204030204" pitchFamily="49" charset="0"/>
                <a:cs typeface="Consolas" panose="020B0609020204030204" pitchFamily="49" charset="0"/>
              </a:rPr>
              <a:t>[12,] -5.9534017</a:t>
            </a:r>
          </a:p>
          <a:p>
            <a:r>
              <a:rPr lang="pl-PL" sz="1400" dirty="0">
                <a:latin typeface="Consolas" panose="020B0609020204030204" pitchFamily="49" charset="0"/>
                <a:cs typeface="Consolas" panose="020B0609020204030204" pitchFamily="49" charset="0"/>
              </a:rPr>
              <a:t>[13,] -6.4126457</a:t>
            </a:r>
          </a:p>
          <a:p>
            <a:r>
              <a:rPr lang="pl-PL" sz="1400" dirty="0">
                <a:latin typeface="Consolas" panose="020B0609020204030204" pitchFamily="49" charset="0"/>
                <a:cs typeface="Consolas" panose="020B0609020204030204" pitchFamily="49" charset="0"/>
              </a:rPr>
              <a:t>[14,] -5.1548241</a:t>
            </a:r>
          </a:p>
          <a:p>
            <a:r>
              <a:rPr lang="pl-PL" sz="1400" dirty="0">
                <a:latin typeface="Consolas" panose="020B0609020204030204" pitchFamily="49" charset="0"/>
                <a:cs typeface="Consolas" panose="020B0609020204030204" pitchFamily="49" charset="0"/>
              </a:rPr>
              <a:t>[15,] -1.4557603</a:t>
            </a:r>
            <a:endParaRPr lang="en-US" sz="1400" dirty="0">
              <a:latin typeface="Consolas" panose="020B0609020204030204" pitchFamily="49" charset="0"/>
              <a:cs typeface="Consolas" panose="020B0609020204030204" pitchFamily="49" charset="0"/>
            </a:endParaRPr>
          </a:p>
        </p:txBody>
      </p:sp>
      <p:sp>
        <p:nvSpPr>
          <p:cNvPr id="36" name="Isosceles Triangle 35">
            <a:extLst>
              <a:ext uri="{FF2B5EF4-FFF2-40B4-BE49-F238E27FC236}">
                <a16:creationId xmlns:a16="http://schemas.microsoft.com/office/drawing/2014/main" xmlns="" id="{0046737A-2022-43D2-AA68-B5D68B41163F}"/>
              </a:ext>
            </a:extLst>
          </p:cNvPr>
          <p:cNvSpPr/>
          <p:nvPr/>
        </p:nvSpPr>
        <p:spPr>
          <a:xfrm rot="5400000">
            <a:off x="3714891" y="3160771"/>
            <a:ext cx="3664426"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a:off x="9296400" y="3031067"/>
            <a:ext cx="135466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9296400" y="5147734"/>
            <a:ext cx="135466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32493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1865196" y="1241946"/>
            <a:ext cx="8570793" cy="646331"/>
          </a:xfrm>
          <a:prstGeom prst="rect">
            <a:avLst/>
          </a:prstGeom>
          <a:noFill/>
        </p:spPr>
        <p:txBody>
          <a:bodyPr wrap="square" rtlCol="0">
            <a:spAutoFit/>
          </a:bodyPr>
          <a:lstStyle/>
          <a:p>
            <a:r>
              <a:rPr lang="en-US" dirty="0"/>
              <a:t>A smoothing technique reducing noise in a data series.  Takes the average over “n” number of periods. </a:t>
            </a:r>
          </a:p>
        </p:txBody>
      </p:sp>
      <p:cxnSp>
        <p:nvCxnSpPr>
          <p:cNvPr id="14" name="Straight Connector 13"/>
          <p:cNvCxnSpPr/>
          <p:nvPr/>
        </p:nvCxnSpPr>
        <p:spPr>
          <a:xfrm>
            <a:off x="1994848" y="2019869"/>
            <a:ext cx="8202304"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10595" y="2770496"/>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2035815" y="2265528"/>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9" name="Isosceles Triangle 18"/>
          <p:cNvSpPr/>
          <p:nvPr/>
        </p:nvSpPr>
        <p:spPr>
          <a:xfrm rot="5400000">
            <a:off x="3181063" y="3196990"/>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5400000">
            <a:off x="3181063" y="3403982"/>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p:nvSpPr>
        <p:spPr>
          <a:xfrm rot="5400000">
            <a:off x="3181063" y="3595051"/>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rot="5400000">
            <a:off x="3181063" y="3813415"/>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p:cNvSpPr/>
          <p:nvPr/>
        </p:nvSpPr>
        <p:spPr>
          <a:xfrm rot="5400000">
            <a:off x="3181063" y="4045427"/>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p:cNvSpPr/>
          <p:nvPr/>
        </p:nvSpPr>
        <p:spPr>
          <a:xfrm rot="5400000">
            <a:off x="3181063" y="4236495"/>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p:cNvSpPr/>
          <p:nvPr/>
        </p:nvSpPr>
        <p:spPr>
          <a:xfrm rot="5400000">
            <a:off x="3181063" y="446850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p:cNvSpPr/>
          <p:nvPr/>
        </p:nvSpPr>
        <p:spPr>
          <a:xfrm rot="5400000">
            <a:off x="3181063" y="4700520"/>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p:cNvSpPr/>
          <p:nvPr/>
        </p:nvSpPr>
        <p:spPr>
          <a:xfrm rot="5400000">
            <a:off x="3181063" y="4864293"/>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p:cNvSpPr/>
          <p:nvPr/>
        </p:nvSpPr>
        <p:spPr>
          <a:xfrm rot="5400000">
            <a:off x="3181063" y="5096305"/>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p:cNvSpPr/>
          <p:nvPr/>
        </p:nvSpPr>
        <p:spPr>
          <a:xfrm rot="5400000">
            <a:off x="3181063" y="5314668"/>
            <a:ext cx="1050875" cy="361666"/>
          </a:xfrm>
          <a:prstGeom prst="triangl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610493" y="2370878"/>
            <a:ext cx="3223959" cy="369332"/>
          </a:xfrm>
          <a:prstGeom prst="rect">
            <a:avLst/>
          </a:prstGeom>
          <a:solidFill>
            <a:schemeClr val="accent5"/>
          </a:solidFill>
        </p:spPr>
        <p:txBody>
          <a:bodyPr>
            <a:spAutoFit/>
          </a:bodyPr>
          <a:lstStyle/>
          <a:p>
            <a:r>
              <a:rPr lang="en-US" dirty="0">
                <a:latin typeface="Consolas" panose="020B0609020204030204" pitchFamily="49" charset="0"/>
                <a:cs typeface="Consolas" panose="020B0609020204030204" pitchFamily="49" charset="0"/>
              </a:rPr>
              <a:t>TTR::SMA(</a:t>
            </a:r>
            <a:r>
              <a:rPr lang="en-US" dirty="0" err="1">
                <a:latin typeface="Consolas" panose="020B0609020204030204" pitchFamily="49" charset="0"/>
                <a:cs typeface="Consolas" panose="020B0609020204030204" pitchFamily="49" charset="0"/>
              </a:rPr>
              <a:t>vec</a:t>
            </a:r>
            <a:r>
              <a:rPr lang="en-US" dirty="0">
                <a:latin typeface="Consolas" panose="020B0609020204030204" pitchFamily="49" charset="0"/>
                <a:cs typeface="Consolas" panose="020B0609020204030204" pitchFamily="49" charset="0"/>
              </a:rPr>
              <a:t>[1:15], n=5)</a:t>
            </a:r>
          </a:p>
        </p:txBody>
      </p:sp>
      <p:sp>
        <p:nvSpPr>
          <p:cNvPr id="9" name="Rectangle 8"/>
          <p:cNvSpPr/>
          <p:nvPr/>
        </p:nvSpPr>
        <p:spPr>
          <a:xfrm>
            <a:off x="7161358" y="2806596"/>
            <a:ext cx="2122226" cy="3385542"/>
          </a:xfrm>
          <a:prstGeom prst="rect">
            <a:avLst/>
          </a:prstGeom>
        </p:spPr>
        <p:txBody>
          <a:bodyPr wrap="square">
            <a:spAutoFit/>
          </a:bodyPr>
          <a:lstStyle/>
          <a:p>
            <a:r>
              <a:rPr lang="pl-PL" dirty="0"/>
              <a:t> </a:t>
            </a:r>
            <a:r>
              <a:rPr lang="en-US" dirty="0"/>
              <a:t> </a:t>
            </a:r>
            <a:r>
              <a:rPr lang="pl-PL" dirty="0"/>
              <a:t>[</a:t>
            </a:r>
            <a:r>
              <a:rPr lang="pl-PL" sz="1400" dirty="0">
                <a:latin typeface="Consolas" panose="020B0609020204030204" pitchFamily="49" charset="0"/>
                <a:cs typeface="Consolas" panose="020B0609020204030204" pitchFamily="49" charset="0"/>
              </a:rPr>
              <a:t>1,]         NA</a:t>
            </a:r>
          </a:p>
          <a:p>
            <a:r>
              <a:rPr lang="pl-PL" sz="1400" dirty="0">
                <a:latin typeface="Consolas" panose="020B0609020204030204" pitchFamily="49" charset="0"/>
                <a:cs typeface="Consolas" panose="020B0609020204030204" pitchFamily="49" charset="0"/>
              </a:rPr>
              <a:t> [2,]         NA</a:t>
            </a:r>
          </a:p>
          <a:p>
            <a:r>
              <a:rPr lang="pl-PL" sz="1400" dirty="0">
                <a:latin typeface="Consolas" panose="020B0609020204030204" pitchFamily="49" charset="0"/>
                <a:cs typeface="Consolas" panose="020B0609020204030204" pitchFamily="49" charset="0"/>
              </a:rPr>
              <a:t> [3,]         NA</a:t>
            </a:r>
          </a:p>
          <a:p>
            <a:r>
              <a:rPr lang="pl-PL" sz="1400" dirty="0">
                <a:latin typeface="Consolas" panose="020B0609020204030204" pitchFamily="49" charset="0"/>
                <a:cs typeface="Consolas" panose="020B0609020204030204" pitchFamily="49" charset="0"/>
              </a:rPr>
              <a:t> [4,]         NA</a:t>
            </a:r>
          </a:p>
          <a:p>
            <a:r>
              <a:rPr lang="pl-PL" sz="1400" dirty="0">
                <a:latin typeface="Consolas" panose="020B0609020204030204" pitchFamily="49" charset="0"/>
                <a:cs typeface="Consolas" panose="020B0609020204030204" pitchFamily="49" charset="0"/>
              </a:rPr>
              <a:t> [5,] -2.5235367</a:t>
            </a:r>
          </a:p>
          <a:p>
            <a:r>
              <a:rPr lang="pl-PL" sz="1400" dirty="0">
                <a:latin typeface="Consolas" panose="020B0609020204030204" pitchFamily="49" charset="0"/>
                <a:cs typeface="Consolas" panose="020B0609020204030204" pitchFamily="49" charset="0"/>
              </a:rPr>
              <a:t> [6,]  0.9027066</a:t>
            </a:r>
          </a:p>
          <a:p>
            <a:r>
              <a:rPr lang="pl-PL" sz="1400" dirty="0">
                <a:latin typeface="Consolas" panose="020B0609020204030204" pitchFamily="49" charset="0"/>
                <a:cs typeface="Consolas" panose="020B0609020204030204" pitchFamily="49" charset="0"/>
              </a:rPr>
              <a:t> [7,] -0.8016318</a:t>
            </a:r>
          </a:p>
          <a:p>
            <a:r>
              <a:rPr lang="pl-PL" sz="1400" dirty="0">
                <a:latin typeface="Consolas" panose="020B0609020204030204" pitchFamily="49" charset="0"/>
                <a:cs typeface="Consolas" panose="020B0609020204030204" pitchFamily="49" charset="0"/>
              </a:rPr>
              <a:t> [8,] -4.0637779</a:t>
            </a:r>
          </a:p>
          <a:p>
            <a:r>
              <a:rPr lang="pl-PL" sz="1400" dirty="0">
                <a:latin typeface="Consolas" panose="020B0609020204030204" pitchFamily="49" charset="0"/>
                <a:cs typeface="Consolas" panose="020B0609020204030204" pitchFamily="49" charset="0"/>
              </a:rPr>
              <a:t> [9,] -0.5012865</a:t>
            </a:r>
          </a:p>
          <a:p>
            <a:r>
              <a:rPr lang="pl-PL" sz="1400" dirty="0">
                <a:latin typeface="Consolas" panose="020B0609020204030204" pitchFamily="49" charset="0"/>
                <a:cs typeface="Consolas" panose="020B0609020204030204" pitchFamily="49" charset="0"/>
              </a:rPr>
              <a:t>[10,] -3.1396115</a:t>
            </a:r>
          </a:p>
          <a:p>
            <a:r>
              <a:rPr lang="pl-PL" sz="1400" dirty="0">
                <a:latin typeface="Consolas" panose="020B0609020204030204" pitchFamily="49" charset="0"/>
                <a:cs typeface="Consolas" panose="020B0609020204030204" pitchFamily="49" charset="0"/>
              </a:rPr>
              <a:t>[11,] -5.1061087</a:t>
            </a:r>
          </a:p>
          <a:p>
            <a:r>
              <a:rPr lang="pl-PL" sz="1400" dirty="0">
                <a:latin typeface="Consolas" panose="020B0609020204030204" pitchFamily="49" charset="0"/>
                <a:cs typeface="Consolas" panose="020B0609020204030204" pitchFamily="49" charset="0"/>
              </a:rPr>
              <a:t>[12,] -5.9534017</a:t>
            </a:r>
          </a:p>
          <a:p>
            <a:r>
              <a:rPr lang="pl-PL" sz="1400" dirty="0">
                <a:latin typeface="Consolas" panose="020B0609020204030204" pitchFamily="49" charset="0"/>
                <a:cs typeface="Consolas" panose="020B0609020204030204" pitchFamily="49" charset="0"/>
              </a:rPr>
              <a:t>[13,] -6.4126457</a:t>
            </a:r>
          </a:p>
          <a:p>
            <a:r>
              <a:rPr lang="pl-PL" sz="1400" dirty="0">
                <a:latin typeface="Consolas" panose="020B0609020204030204" pitchFamily="49" charset="0"/>
                <a:cs typeface="Consolas" panose="020B0609020204030204" pitchFamily="49" charset="0"/>
              </a:rPr>
              <a:t>[14,] -5.1548241</a:t>
            </a:r>
          </a:p>
          <a:p>
            <a:r>
              <a:rPr lang="pl-PL" sz="1400" dirty="0">
                <a:latin typeface="Consolas" panose="020B0609020204030204" pitchFamily="49" charset="0"/>
                <a:cs typeface="Consolas" panose="020B0609020204030204" pitchFamily="49" charset="0"/>
              </a:rPr>
              <a:t>[15,] -1.4557603</a:t>
            </a:r>
            <a:endParaRPr lang="en-US" sz="1400" dirty="0">
              <a:latin typeface="Consolas" panose="020B0609020204030204" pitchFamily="49" charset="0"/>
              <a:cs typeface="Consolas" panose="020B0609020204030204" pitchFamily="49" charset="0"/>
            </a:endParaRPr>
          </a:p>
        </p:txBody>
      </p:sp>
      <p:pic>
        <p:nvPicPr>
          <p:cNvPr id="33" name="Picture 32"/>
          <p:cNvPicPr>
            <a:picLocks noChangeAspect="1"/>
          </p:cNvPicPr>
          <p:nvPr/>
        </p:nvPicPr>
        <p:blipFill>
          <a:blip r:embed="rId2"/>
          <a:stretch>
            <a:fillRect/>
          </a:stretch>
        </p:blipFill>
        <p:spPr>
          <a:xfrm>
            <a:off x="3874686" y="3172179"/>
            <a:ext cx="1581027" cy="365760"/>
          </a:xfrm>
          <a:prstGeom prst="rect">
            <a:avLst/>
          </a:prstGeom>
        </p:spPr>
      </p:pic>
      <p:pic>
        <p:nvPicPr>
          <p:cNvPr id="11" name="Picture 10"/>
          <p:cNvPicPr>
            <a:picLocks noChangeAspect="1"/>
          </p:cNvPicPr>
          <p:nvPr/>
        </p:nvPicPr>
        <p:blipFill>
          <a:blip r:embed="rId3"/>
          <a:stretch>
            <a:fillRect/>
          </a:stretch>
        </p:blipFill>
        <p:spPr>
          <a:xfrm>
            <a:off x="3874685" y="5423422"/>
            <a:ext cx="1699708" cy="365760"/>
          </a:xfrm>
          <a:prstGeom prst="rect">
            <a:avLst/>
          </a:prstGeom>
        </p:spPr>
      </p:pic>
      <p:sp>
        <p:nvSpPr>
          <p:cNvPr id="30" name="Slide Number Placeholder 4">
            <a:extLst>
              <a:ext uri="{FF2B5EF4-FFF2-40B4-BE49-F238E27FC236}">
                <a16:creationId xmlns:a16="http://schemas.microsoft.com/office/drawing/2014/main" xmlns="" id="{F71E0B96-E4D8-4173-BCF1-CE7BEF27833E}"/>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53</a:t>
            </a:fld>
            <a:endParaRPr lang="en-US" dirty="0"/>
          </a:p>
        </p:txBody>
      </p:sp>
    </p:spTree>
    <p:extLst>
      <p:ext uri="{BB962C8B-B14F-4D97-AF65-F5344CB8AC3E}">
        <p14:creationId xmlns:p14="http://schemas.microsoft.com/office/powerpoint/2010/main" val="24768459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So how does SMA become an Indicator?</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7170" name="Picture 2" descr="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5151" y="1333500"/>
            <a:ext cx="5727700" cy="382697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Slide Number Placeholder 4">
            <a:extLst>
              <a:ext uri="{FF2B5EF4-FFF2-40B4-BE49-F238E27FC236}">
                <a16:creationId xmlns:a16="http://schemas.microsoft.com/office/drawing/2014/main" xmlns="" id="{EC7A2E74-328A-4465-8D8F-5AE74A55E96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54</a:t>
            </a:fld>
            <a:endParaRPr lang="en-US" dirty="0"/>
          </a:p>
        </p:txBody>
      </p:sp>
      <p:sp>
        <p:nvSpPr>
          <p:cNvPr id="11" name="Rectangle 10">
            <a:extLst>
              <a:ext uri="{FF2B5EF4-FFF2-40B4-BE49-F238E27FC236}">
                <a16:creationId xmlns:a16="http://schemas.microsoft.com/office/drawing/2014/main" xmlns="" id="{4DB49154-6A62-42E1-A307-D130038A34A3}"/>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Red Card!  We need to lag the trading rule to ensure the signal is realistic.  Calculations are not real time, but at </a:t>
            </a:r>
            <a:r>
              <a:rPr lang="en-US" sz="2000" dirty="0" smtClean="0"/>
              <a:t>the day’s close </a:t>
            </a:r>
            <a:r>
              <a:rPr lang="en-US" sz="2000" dirty="0"/>
              <a:t>so you need to adjust the results to emulate a real  scenario.</a:t>
            </a:r>
          </a:p>
        </p:txBody>
      </p:sp>
    </p:spTree>
    <p:extLst>
      <p:ext uri="{BB962C8B-B14F-4D97-AF65-F5344CB8AC3E}">
        <p14:creationId xmlns:p14="http://schemas.microsoft.com/office/powerpoint/2010/main" val="2889213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This is a “centered” moving average</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55</a:t>
            </a:fld>
            <a:endParaRPr lang="en-US"/>
          </a:p>
        </p:txBody>
      </p:sp>
      <p:sp>
        <p:nvSpPr>
          <p:cNvPr id="6" name="TextBox 5"/>
          <p:cNvSpPr txBox="1"/>
          <p:nvPr/>
        </p:nvSpPr>
        <p:spPr>
          <a:xfrm>
            <a:off x="4180868" y="1814354"/>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7" name="TextBox 6"/>
          <p:cNvSpPr txBox="1"/>
          <p:nvPr/>
        </p:nvSpPr>
        <p:spPr>
          <a:xfrm>
            <a:off x="4406088" y="1309386"/>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8" name="Isosceles Triangle 7"/>
          <p:cNvSpPr/>
          <p:nvPr/>
        </p:nvSpPr>
        <p:spPr>
          <a:xfrm rot="5400000">
            <a:off x="5551336" y="2240848"/>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6299550" y="2270628"/>
            <a:ext cx="1581027" cy="365760"/>
          </a:xfrm>
          <a:prstGeom prst="rect">
            <a:avLst/>
          </a:prstGeom>
        </p:spPr>
      </p:pic>
      <p:sp>
        <p:nvSpPr>
          <p:cNvPr id="14" name="Rectangle 13">
            <a:extLst>
              <a:ext uri="{FF2B5EF4-FFF2-40B4-BE49-F238E27FC236}">
                <a16:creationId xmlns:a16="http://schemas.microsoft.com/office/drawing/2014/main" xmlns="" id="{3E1F82FA-D89F-4815-B25E-7A11E741E1A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A centered moving average uses information from the future (days ahead) which is unrealistic.</a:t>
            </a:r>
            <a:endParaRPr lang="en-US" sz="2000" dirty="0"/>
          </a:p>
        </p:txBody>
      </p:sp>
    </p:spTree>
    <p:extLst>
      <p:ext uri="{BB962C8B-B14F-4D97-AF65-F5344CB8AC3E}">
        <p14:creationId xmlns:p14="http://schemas.microsoft.com/office/powerpoint/2010/main" val="21408315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65125"/>
            <a:ext cx="11887200" cy="495487"/>
          </a:xfrm>
        </p:spPr>
        <p:txBody>
          <a:bodyPr>
            <a:noAutofit/>
          </a:bodyPr>
          <a:lstStyle/>
          <a:p>
            <a:r>
              <a:rPr lang="en-US" sz="3200" dirty="0" smtClean="0"/>
              <a:t>The data must be lagged so the value is known during trading time.</a:t>
            </a:r>
            <a:endParaRPr lang="en-US" sz="3200" dirty="0"/>
          </a:p>
        </p:txBody>
      </p:sp>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56</a:t>
            </a:fld>
            <a:endParaRPr lang="en-US"/>
          </a:p>
        </p:txBody>
      </p:sp>
      <p:sp>
        <p:nvSpPr>
          <p:cNvPr id="6" name="TextBox 5"/>
          <p:cNvSpPr txBox="1"/>
          <p:nvPr/>
        </p:nvSpPr>
        <p:spPr>
          <a:xfrm>
            <a:off x="4180868" y="1814354"/>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7" name="TextBox 6"/>
          <p:cNvSpPr txBox="1"/>
          <p:nvPr/>
        </p:nvSpPr>
        <p:spPr>
          <a:xfrm>
            <a:off x="4406088" y="1309386"/>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8" name="Isosceles Triangle 7"/>
          <p:cNvSpPr/>
          <p:nvPr/>
        </p:nvSpPr>
        <p:spPr>
          <a:xfrm rot="5400000">
            <a:off x="5551336" y="2240848"/>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6299550" y="2812484"/>
            <a:ext cx="1581027" cy="365760"/>
          </a:xfrm>
          <a:prstGeom prst="rect">
            <a:avLst/>
          </a:prstGeom>
        </p:spPr>
      </p:pic>
      <p:sp>
        <p:nvSpPr>
          <p:cNvPr id="14" name="Rectangle 13">
            <a:extLst>
              <a:ext uri="{FF2B5EF4-FFF2-40B4-BE49-F238E27FC236}">
                <a16:creationId xmlns:a16="http://schemas.microsoft.com/office/drawing/2014/main" xmlns="" id="{3E1F82FA-D89F-4815-B25E-7A11E741E1A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The calculation is lagged so the information is presented on a day you could actually make a trading decision.</a:t>
            </a:r>
            <a:endParaRPr lang="en-US" sz="2000" dirty="0"/>
          </a:p>
        </p:txBody>
      </p:sp>
      <p:cxnSp>
        <p:nvCxnSpPr>
          <p:cNvPr id="11" name="Elbow Connector 10"/>
          <p:cNvCxnSpPr>
            <a:stCxn id="8" idx="0"/>
            <a:endCxn id="9" idx="0"/>
          </p:cNvCxnSpPr>
          <p:nvPr/>
        </p:nvCxnSpPr>
        <p:spPr>
          <a:xfrm>
            <a:off x="6257607" y="2421682"/>
            <a:ext cx="832457" cy="3908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197600" y="2082800"/>
            <a:ext cx="4500014" cy="369332"/>
          </a:xfrm>
          <a:prstGeom prst="rect">
            <a:avLst/>
          </a:prstGeom>
          <a:noFill/>
        </p:spPr>
        <p:txBody>
          <a:bodyPr wrap="none" rtlCol="0">
            <a:spAutoFit/>
          </a:bodyPr>
          <a:lstStyle/>
          <a:p>
            <a:r>
              <a:rPr lang="en-US" dirty="0" smtClean="0"/>
              <a:t>Lagged 2 days but can be any appropriate “n” </a:t>
            </a:r>
            <a:endParaRPr lang="en-US" dirty="0"/>
          </a:p>
        </p:txBody>
      </p:sp>
      <p:pic>
        <p:nvPicPr>
          <p:cNvPr id="15" name="Picture 14"/>
          <p:cNvPicPr>
            <a:picLocks noChangeAspect="1"/>
          </p:cNvPicPr>
          <p:nvPr/>
        </p:nvPicPr>
        <p:blipFill rotWithShape="1">
          <a:blip r:embed="rId3"/>
          <a:srcRect t="48149"/>
          <a:stretch/>
        </p:blipFill>
        <p:spPr>
          <a:xfrm>
            <a:off x="6274469" y="3183467"/>
            <a:ext cx="1640021" cy="189648"/>
          </a:xfrm>
          <a:prstGeom prst="rect">
            <a:avLst/>
          </a:prstGeom>
        </p:spPr>
      </p:pic>
      <p:pic>
        <p:nvPicPr>
          <p:cNvPr id="16" name="Picture 15">
            <a:extLst>
              <a:ext uri="{FF2B5EF4-FFF2-40B4-BE49-F238E27FC236}">
                <a16:creationId xmlns:a16="http://schemas.microsoft.com/office/drawing/2014/main" xmlns="" id="{F208042B-1FBB-4546-AA04-05EC015D1414}"/>
              </a:ext>
            </a:extLst>
          </p:cNvPr>
          <p:cNvPicPr>
            <a:picLocks noChangeAspect="1"/>
          </p:cNvPicPr>
          <p:nvPr/>
        </p:nvPicPr>
        <p:blipFill rotWithShape="1">
          <a:blip r:embed="rId4"/>
          <a:srcRect t="54945"/>
          <a:stretch/>
        </p:blipFill>
        <p:spPr>
          <a:xfrm>
            <a:off x="6306157" y="3403600"/>
            <a:ext cx="1496291" cy="164792"/>
          </a:xfrm>
          <a:prstGeom prst="rect">
            <a:avLst/>
          </a:prstGeom>
        </p:spPr>
      </p:pic>
    </p:spTree>
    <p:extLst>
      <p:ext uri="{BB962C8B-B14F-4D97-AF65-F5344CB8AC3E}">
        <p14:creationId xmlns:p14="http://schemas.microsoft.com/office/powerpoint/2010/main" val="28292398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49981106"/>
              </p:ext>
            </p:extLst>
          </p:nvPr>
        </p:nvGraphicFramePr>
        <p:xfrm>
          <a:off x="3190413" y="1111250"/>
          <a:ext cx="5811174" cy="22860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xmlns="" val="20002"/>
                    </a:ext>
                  </a:extLst>
                </a:gridCol>
              </a:tblGrid>
              <a:tr h="370840">
                <a:tc>
                  <a:txBody>
                    <a:bodyPr/>
                    <a:lstStyle/>
                    <a:p>
                      <a:r>
                        <a:rPr lang="en-US" sz="2000" b="0" strike="noStrike" dirty="0" smtClean="0">
                          <a:solidFill>
                            <a:schemeClr val="bg1"/>
                          </a:solidFill>
                        </a:rPr>
                        <a:t>Topic II</a:t>
                      </a:r>
                      <a:endParaRPr lang="en-US" sz="2000" b="0" strike="noStrike" dirty="0">
                        <a:solidFill>
                          <a:schemeClr val="bg1"/>
                        </a:solidFill>
                      </a:endParaRPr>
                    </a:p>
                  </a:txBody>
                  <a:tcPr/>
                </a:tc>
                <a:extLst>
                  <a:ext uri="{0D108BD9-81ED-4DB2-BD59-A6C34878D82A}">
                    <a16:rowId xmlns:a16="http://schemas.microsoft.com/office/drawing/2014/main" xmlns=""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Creating the first indicator</a:t>
                      </a:r>
                      <a:endParaRPr lang="en-US" sz="2000" b="0" strike="noStrike" dirty="0" smtClean="0">
                        <a:solidFill>
                          <a:schemeClr val="tx1"/>
                        </a:solidFill>
                      </a:endParaRPr>
                    </a:p>
                    <a:p>
                      <a:pPr marL="285750" indent="-285750" fontAlgn="base">
                        <a:buFont typeface="Arial" panose="020B0604020202020204" pitchFamily="34" charset="0"/>
                        <a:buChar char="•"/>
                      </a:pPr>
                      <a:r>
                        <a:rPr lang="en-US" sz="2000" b="0" i="0" kern="1200" dirty="0" smtClean="0">
                          <a:solidFill>
                            <a:schemeClr val="dk1"/>
                          </a:solidFill>
                          <a:effectLst/>
                          <a:latin typeface="+mn-lt"/>
                          <a:ea typeface="+mn-ea"/>
                          <a:cs typeface="+mn-cs"/>
                        </a:rPr>
                        <a:t>Explain what a technical trading rule/indicator is</a:t>
                      </a:r>
                    </a:p>
                    <a:p>
                      <a:pPr marL="287338" indent="-287338" fontAlgn="base">
                        <a:buFont typeface="Arial" panose="020B0604020202020204" pitchFamily="34" charset="0"/>
                        <a:buChar char="•"/>
                      </a:pPr>
                      <a:r>
                        <a:rPr lang="en-US" sz="2000" b="0" i="0" kern="1200" dirty="0" smtClean="0">
                          <a:solidFill>
                            <a:schemeClr val="dk1"/>
                          </a:solidFill>
                          <a:effectLst/>
                          <a:latin typeface="+mn-lt"/>
                          <a:ea typeface="+mn-ea"/>
                          <a:cs typeface="+mn-cs"/>
                        </a:rPr>
                        <a:t>Learn what a lagged simple moving is</a:t>
                      </a:r>
                    </a:p>
                    <a:p>
                      <a:pPr marL="287338" marR="0" lvl="0" indent="-287338"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000" b="1" i="0" kern="1200" dirty="0" smtClean="0">
                          <a:solidFill>
                            <a:srgbClr val="C00000"/>
                          </a:solidFill>
                          <a:effectLst/>
                          <a:latin typeface="+mn-lt"/>
                          <a:ea typeface="+mn-ea"/>
                          <a:cs typeface="+mn-cs"/>
                        </a:rPr>
                        <a:t>Calculate &amp; Visualize 3 SMAs to understand the “smoothing” effect on time series data 1_TTR_B.R</a:t>
                      </a:r>
                    </a:p>
                    <a:p>
                      <a:pPr fontAlgn="base"/>
                      <a:endParaRPr lang="en-US" sz="2000" b="0" i="0" kern="1200" dirty="0" smtClean="0">
                        <a:solidFill>
                          <a:schemeClr val="dk1"/>
                        </a:solidFill>
                        <a:effectLst/>
                        <a:latin typeface="+mn-lt"/>
                        <a:ea typeface="+mn-ea"/>
                        <a:cs typeface="+mn-cs"/>
                      </a:endParaRPr>
                    </a:p>
                  </a:txBody>
                  <a:tcPr/>
                </a:tc>
                <a:extLst>
                  <a:ext uri="{0D108BD9-81ED-4DB2-BD59-A6C34878D82A}">
                    <a16:rowId xmlns:a16="http://schemas.microsoft.com/office/drawing/2014/main" xmlns=""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57</a:t>
            </a:fld>
            <a:endParaRPr lang="en-US" dirty="0"/>
          </a:p>
        </p:txBody>
      </p:sp>
    </p:spTree>
    <p:extLst>
      <p:ext uri="{BB962C8B-B14F-4D97-AF65-F5344CB8AC3E}">
        <p14:creationId xmlns:p14="http://schemas.microsoft.com/office/powerpoint/2010/main" val="42907519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a:t>
            </a:r>
            <a:r>
              <a:rPr lang="en-US" dirty="0" smtClean="0"/>
              <a:t>1_TTR_B.R</a:t>
            </a:r>
            <a:endParaRPr lang="en-US" dirty="0"/>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2228851" y="1657351"/>
            <a:ext cx="7404719" cy="1354217"/>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Create three simple moving averages and plot to see the smoothing effect</a:t>
            </a:r>
          </a:p>
        </p:txBody>
      </p:sp>
      <p:sp>
        <p:nvSpPr>
          <p:cNvPr id="7" name="Slide Number Placeholder 4">
            <a:extLst>
              <a:ext uri="{FF2B5EF4-FFF2-40B4-BE49-F238E27FC236}">
                <a16:creationId xmlns:a16="http://schemas.microsoft.com/office/drawing/2014/main" xmlns="" id="{447B076F-2EF2-4020-87A2-CB456010B18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58</a:t>
            </a:fld>
            <a:endParaRPr lang="en-US" dirty="0"/>
          </a:p>
        </p:txBody>
      </p:sp>
    </p:spTree>
    <p:extLst>
      <p:ext uri="{BB962C8B-B14F-4D97-AF65-F5344CB8AC3E}">
        <p14:creationId xmlns:p14="http://schemas.microsoft.com/office/powerpoint/2010/main" val="36364456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22415669"/>
              </p:ext>
            </p:extLst>
          </p:nvPr>
        </p:nvGraphicFramePr>
        <p:xfrm>
          <a:off x="3190413" y="1111250"/>
          <a:ext cx="5811174" cy="35052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xmlns="" val="20002"/>
                    </a:ext>
                  </a:extLst>
                </a:gridCol>
              </a:tblGrid>
              <a:tr h="370840">
                <a:tc>
                  <a:txBody>
                    <a:bodyPr/>
                    <a:lstStyle/>
                    <a:p>
                      <a:r>
                        <a:rPr lang="en-US" sz="2000" b="0" strike="noStrike" dirty="0" smtClean="0">
                          <a:solidFill>
                            <a:schemeClr val="bg1"/>
                          </a:solidFill>
                        </a:rPr>
                        <a:t>Topic III</a:t>
                      </a:r>
                      <a:endParaRPr lang="en-US" sz="2000" b="0" strike="noStrike" dirty="0">
                        <a:solidFill>
                          <a:schemeClr val="bg1"/>
                        </a:solidFill>
                      </a:endParaRPr>
                    </a:p>
                  </a:txBody>
                  <a:tcPr/>
                </a:tc>
                <a:extLst>
                  <a:ext uri="{0D108BD9-81ED-4DB2-BD59-A6C34878D82A}">
                    <a16:rowId xmlns:a16="http://schemas.microsoft.com/office/drawing/2014/main" xmlns=""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Applying the SMA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i="0" kern="1200" dirty="0" smtClean="0">
                          <a:solidFill>
                            <a:srgbClr val="C00000"/>
                          </a:solidFill>
                          <a:effectLst/>
                          <a:latin typeface="+mn-lt"/>
                          <a:ea typeface="+mn-ea"/>
                          <a:cs typeface="+mn-cs"/>
                        </a:rPr>
                        <a:t>50 &amp; 200 day as a trading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Calculate the investment return with SMAs “death” and “golden” cross pattern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Explain what a back-test is for evaluating an indicator</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Visualize the historical performance using a back-test 3_TTR.R</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Q&amp;A</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Break (5 minutes)</a:t>
                      </a:r>
                    </a:p>
                  </a:txBody>
                  <a:tcPr/>
                </a:tc>
                <a:extLst>
                  <a:ext uri="{0D108BD9-81ED-4DB2-BD59-A6C34878D82A}">
                    <a16:rowId xmlns:a16="http://schemas.microsoft.com/office/drawing/2014/main" xmlns=""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59</a:t>
            </a:fld>
            <a:endParaRPr lang="en-US" dirty="0"/>
          </a:p>
        </p:txBody>
      </p:sp>
    </p:spTree>
    <p:extLst>
      <p:ext uri="{BB962C8B-B14F-4D97-AF65-F5344CB8AC3E}">
        <p14:creationId xmlns:p14="http://schemas.microsoft.com/office/powerpoint/2010/main" val="3356799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576445"/>
            <a:ext cx="2347223" cy="3605213"/>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9" name="TextBox 8"/>
          <p:cNvSpPr txBox="1"/>
          <p:nvPr/>
        </p:nvSpPr>
        <p:spPr>
          <a:xfrm>
            <a:off x="243840" y="1905001"/>
            <a:ext cx="9814561" cy="369332"/>
          </a:xfrm>
          <a:prstGeom prst="rect">
            <a:avLst/>
          </a:prstGeom>
          <a:noFill/>
        </p:spPr>
        <p:txBody>
          <a:bodyPr wrap="square" rtlCol="0">
            <a:spAutoFit/>
          </a:bodyPr>
          <a:lstStyle/>
          <a:p>
            <a:r>
              <a:rPr lang="en-US" dirty="0"/>
              <a:t>Traditional financial performance indicators trigger an action regardless of sector, or company product.   </a:t>
            </a:r>
          </a:p>
        </p:txBody>
      </p:sp>
      <p:sp>
        <p:nvSpPr>
          <p:cNvPr id="11" name="Oval Callout 10"/>
          <p:cNvSpPr/>
          <p:nvPr/>
        </p:nvSpPr>
        <p:spPr>
          <a:xfrm>
            <a:off x="3944247" y="2481194"/>
            <a:ext cx="5827073" cy="1409700"/>
          </a:xfrm>
          <a:prstGeom prst="wedgeEllipseCallout">
            <a:avLst>
              <a:gd name="adj1" fmla="val -80467"/>
              <a:gd name="adj2" fmla="val 3872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Monsanto (MON) makes genetically modified food, I don’t care if they are safe.  I bought the stock because the EPS is good.</a:t>
            </a:r>
          </a:p>
        </p:txBody>
      </p:sp>
      <p:sp>
        <p:nvSpPr>
          <p:cNvPr id="10" name="Slide Number Placeholder 4">
            <a:extLst>
              <a:ext uri="{FF2B5EF4-FFF2-40B4-BE49-F238E27FC236}">
                <a16:creationId xmlns:a16="http://schemas.microsoft.com/office/drawing/2014/main" xmlns="" id="{2426AF38-7352-4CFF-AE67-244D3C91B82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a:t>
            </a:fld>
            <a:endParaRPr lang="en-US" dirty="0"/>
          </a:p>
        </p:txBody>
      </p:sp>
      <p:sp>
        <p:nvSpPr>
          <p:cNvPr id="12" name="Rectangle 11">
            <a:extLst>
              <a:ext uri="{FF2B5EF4-FFF2-40B4-BE49-F238E27FC236}">
                <a16:creationId xmlns:a16="http://schemas.microsoft.com/office/drawing/2014/main" xmlns="" id="{B2A1D218-758C-4C9D-8283-1AF43FC8FBA8}"/>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Financial Fundamentals Investing</a:t>
            </a:r>
          </a:p>
        </p:txBody>
      </p:sp>
      <p:sp>
        <p:nvSpPr>
          <p:cNvPr id="14" name="Title 2">
            <a:extLst>
              <a:ext uri="{FF2B5EF4-FFF2-40B4-BE49-F238E27FC236}">
                <a16:creationId xmlns:a16="http://schemas.microsoft.com/office/drawing/2014/main" xmlns="" id="{AB4AF1FF-B239-4EED-9F72-B0FFA57924FE}"/>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Tree>
    <p:extLst>
      <p:ext uri="{BB962C8B-B14F-4D97-AF65-F5344CB8AC3E}">
        <p14:creationId xmlns:p14="http://schemas.microsoft.com/office/powerpoint/2010/main" val="34237786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74F917-7325-45BD-A602-DFC3D52CED7D}"/>
              </a:ext>
            </a:extLst>
          </p:cNvPr>
          <p:cNvSpPr>
            <a:spLocks noGrp="1"/>
          </p:cNvSpPr>
          <p:nvPr>
            <p:ph type="title"/>
          </p:nvPr>
        </p:nvSpPr>
        <p:spPr>
          <a:xfrm>
            <a:off x="233915" y="365125"/>
            <a:ext cx="11717079" cy="495487"/>
          </a:xfrm>
        </p:spPr>
        <p:txBody>
          <a:bodyPr>
            <a:noAutofit/>
          </a:bodyPr>
          <a:lstStyle/>
          <a:p>
            <a:r>
              <a:rPr lang="en-US" sz="3600" dirty="0"/>
              <a:t>How does SMA become an indicator? MSFT 50 &amp; 200 day SMA</a:t>
            </a:r>
          </a:p>
        </p:txBody>
      </p:sp>
      <p:sp>
        <p:nvSpPr>
          <p:cNvPr id="3" name="Date Placeholder 2">
            <a:extLst>
              <a:ext uri="{FF2B5EF4-FFF2-40B4-BE49-F238E27FC236}">
                <a16:creationId xmlns:a16="http://schemas.microsoft.com/office/drawing/2014/main" xmlns="" id="{CF0404FC-9094-4BA1-A92E-404F86D0BE23}"/>
              </a:ext>
            </a:extLst>
          </p:cNvPr>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a:extLst>
              <a:ext uri="{FF2B5EF4-FFF2-40B4-BE49-F238E27FC236}">
                <a16:creationId xmlns:a16="http://schemas.microsoft.com/office/drawing/2014/main" xmlns="" id="{BD5BF9FB-B22C-4E76-AD3C-4F59D2C60094}"/>
              </a:ext>
            </a:extLst>
          </p:cNvPr>
          <p:cNvSpPr>
            <a:spLocks noGrp="1"/>
          </p:cNvSpPr>
          <p:nvPr>
            <p:ph type="ftr" sz="quarter" idx="11"/>
          </p:nvPr>
        </p:nvSpPr>
        <p:spPr/>
        <p:txBody>
          <a:bodyPr/>
          <a:lstStyle/>
          <a:p>
            <a:r>
              <a:rPr lang="en-US"/>
              <a:t>Kwartler</a:t>
            </a:r>
            <a:endParaRPr lang="en-US" dirty="0"/>
          </a:p>
        </p:txBody>
      </p:sp>
      <p:grpSp>
        <p:nvGrpSpPr>
          <p:cNvPr id="7" name="Group 6">
            <a:extLst>
              <a:ext uri="{FF2B5EF4-FFF2-40B4-BE49-F238E27FC236}">
                <a16:creationId xmlns:a16="http://schemas.microsoft.com/office/drawing/2014/main" xmlns="" id="{25AAADF0-84F6-43C3-BC97-703959ADF431}"/>
              </a:ext>
            </a:extLst>
          </p:cNvPr>
          <p:cNvGrpSpPr/>
          <p:nvPr/>
        </p:nvGrpSpPr>
        <p:grpSpPr>
          <a:xfrm>
            <a:off x="960270" y="1335845"/>
            <a:ext cx="10271460" cy="4891398"/>
            <a:chOff x="240631" y="1032571"/>
            <a:chExt cx="10271460" cy="4891398"/>
          </a:xfrm>
        </p:grpSpPr>
        <p:pic>
          <p:nvPicPr>
            <p:cNvPr id="8" name="Picture 7">
              <a:extLst>
                <a:ext uri="{FF2B5EF4-FFF2-40B4-BE49-F238E27FC236}">
                  <a16:creationId xmlns:a16="http://schemas.microsoft.com/office/drawing/2014/main" xmlns="" id="{517F7B1E-6B46-417D-9622-15094CBCBEF8}"/>
                </a:ext>
              </a:extLst>
            </p:cNvPr>
            <p:cNvPicPr>
              <a:picLocks noChangeAspect="1"/>
            </p:cNvPicPr>
            <p:nvPr/>
          </p:nvPicPr>
          <p:blipFill>
            <a:blip r:embed="rId2"/>
            <a:stretch>
              <a:fillRect/>
            </a:stretch>
          </p:blipFill>
          <p:spPr>
            <a:xfrm>
              <a:off x="240631" y="1032571"/>
              <a:ext cx="9933542" cy="4891398"/>
            </a:xfrm>
            <a:prstGeom prst="rect">
              <a:avLst/>
            </a:prstGeom>
          </p:spPr>
        </p:pic>
        <p:sp>
          <p:nvSpPr>
            <p:cNvPr id="9" name="Oval 8">
              <a:extLst>
                <a:ext uri="{FF2B5EF4-FFF2-40B4-BE49-F238E27FC236}">
                  <a16:creationId xmlns:a16="http://schemas.microsoft.com/office/drawing/2014/main" xmlns="" id="{B867EE57-C4D5-442D-BE69-A397D801B8DC}"/>
                </a:ext>
              </a:extLst>
            </p:cNvPr>
            <p:cNvSpPr/>
            <p:nvPr/>
          </p:nvSpPr>
          <p:spPr>
            <a:xfrm>
              <a:off x="7888078" y="3095741"/>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0" name="Straight Arrow Connector 9">
              <a:extLst>
                <a:ext uri="{FF2B5EF4-FFF2-40B4-BE49-F238E27FC236}">
                  <a16:creationId xmlns:a16="http://schemas.microsoft.com/office/drawing/2014/main" xmlns="" id="{ADEEE0F8-8C3D-4154-B20C-7F144ECDB739}"/>
                </a:ext>
              </a:extLst>
            </p:cNvPr>
            <p:cNvCxnSpPr>
              <a:cxnSpLocks/>
              <a:endCxn id="11" idx="0"/>
            </p:cNvCxnSpPr>
            <p:nvPr/>
          </p:nvCxnSpPr>
          <p:spPr>
            <a:xfrm flipH="1">
              <a:off x="7733841" y="3452258"/>
              <a:ext cx="385591" cy="93245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xmlns="" id="{F4291FB1-7D31-4BA9-96B2-582198C3208F}"/>
                </a:ext>
              </a:extLst>
            </p:cNvPr>
            <p:cNvSpPr txBox="1"/>
            <p:nvPr/>
          </p:nvSpPr>
          <p:spPr>
            <a:xfrm>
              <a:off x="6920958" y="4384713"/>
              <a:ext cx="1625766" cy="369332"/>
            </a:xfrm>
            <a:prstGeom prst="rect">
              <a:avLst/>
            </a:prstGeom>
            <a:noFill/>
          </p:spPr>
          <p:txBody>
            <a:bodyPr wrap="none" rtlCol="0">
              <a:spAutoFit/>
            </a:bodyPr>
            <a:lstStyle/>
            <a:p>
              <a:r>
                <a:rPr lang="en-US" dirty="0"/>
                <a:t>“Death Cross”</a:t>
              </a:r>
            </a:p>
          </p:txBody>
        </p:sp>
        <p:sp>
          <p:nvSpPr>
            <p:cNvPr id="12" name="Oval 11">
              <a:extLst>
                <a:ext uri="{FF2B5EF4-FFF2-40B4-BE49-F238E27FC236}">
                  <a16:creationId xmlns:a16="http://schemas.microsoft.com/office/drawing/2014/main" xmlns="" id="{70392E06-A464-4141-8F94-ADC505E9EB10}"/>
                </a:ext>
              </a:extLst>
            </p:cNvPr>
            <p:cNvSpPr/>
            <p:nvPr/>
          </p:nvSpPr>
          <p:spPr>
            <a:xfrm>
              <a:off x="9063318" y="2930488"/>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3" name="Straight Arrow Connector 12">
              <a:extLst>
                <a:ext uri="{FF2B5EF4-FFF2-40B4-BE49-F238E27FC236}">
                  <a16:creationId xmlns:a16="http://schemas.microsoft.com/office/drawing/2014/main" xmlns="" id="{FF18E921-9FB6-4661-868F-9F8C639132FB}"/>
                </a:ext>
              </a:extLst>
            </p:cNvPr>
            <p:cNvCxnSpPr>
              <a:cxnSpLocks/>
              <a:endCxn id="14" idx="0"/>
            </p:cNvCxnSpPr>
            <p:nvPr/>
          </p:nvCxnSpPr>
          <p:spPr>
            <a:xfrm>
              <a:off x="9294672" y="3260994"/>
              <a:ext cx="342821" cy="72265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xmlns="" id="{0A2D9784-1056-48CE-B4FA-DBC7BBE9B7D6}"/>
                </a:ext>
              </a:extLst>
            </p:cNvPr>
            <p:cNvSpPr txBox="1"/>
            <p:nvPr/>
          </p:nvSpPr>
          <p:spPr>
            <a:xfrm>
              <a:off x="8762894" y="3983647"/>
              <a:ext cx="1749197" cy="369332"/>
            </a:xfrm>
            <a:prstGeom prst="rect">
              <a:avLst/>
            </a:prstGeom>
            <a:noFill/>
          </p:spPr>
          <p:txBody>
            <a:bodyPr wrap="none" rtlCol="0">
              <a:spAutoFit/>
            </a:bodyPr>
            <a:lstStyle/>
            <a:p>
              <a:r>
                <a:rPr lang="en-US" dirty="0"/>
                <a:t>“Golden Cross”</a:t>
              </a:r>
            </a:p>
          </p:txBody>
        </p:sp>
      </p:grpSp>
      <p:cxnSp>
        <p:nvCxnSpPr>
          <p:cNvPr id="15" name="Straight Connector 14">
            <a:extLst>
              <a:ext uri="{FF2B5EF4-FFF2-40B4-BE49-F238E27FC236}">
                <a16:creationId xmlns:a16="http://schemas.microsoft.com/office/drawing/2014/main" xmlns="" id="{296AE648-B53B-427F-84B5-22B50A92C667}"/>
              </a:ext>
            </a:extLst>
          </p:cNvPr>
          <p:cNvCxnSpPr/>
          <p:nvPr/>
        </p:nvCxnSpPr>
        <p:spPr>
          <a:xfrm>
            <a:off x="371868" y="1076792"/>
            <a:ext cx="1144826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64041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74F917-7325-45BD-A602-DFC3D52CED7D}"/>
              </a:ext>
            </a:extLst>
          </p:cNvPr>
          <p:cNvSpPr>
            <a:spLocks noGrp="1"/>
          </p:cNvSpPr>
          <p:nvPr>
            <p:ph type="title"/>
          </p:nvPr>
        </p:nvSpPr>
        <p:spPr>
          <a:xfrm>
            <a:off x="233915" y="365125"/>
            <a:ext cx="11717079" cy="495487"/>
          </a:xfrm>
        </p:spPr>
        <p:txBody>
          <a:bodyPr>
            <a:noAutofit/>
          </a:bodyPr>
          <a:lstStyle/>
          <a:p>
            <a:r>
              <a:rPr lang="en-US" sz="3600" dirty="0"/>
              <a:t>How does SMA become an indicator? MSFT 50 &amp; 200 day SMA</a:t>
            </a:r>
          </a:p>
        </p:txBody>
      </p:sp>
      <p:sp>
        <p:nvSpPr>
          <p:cNvPr id="3" name="Date Placeholder 2">
            <a:extLst>
              <a:ext uri="{FF2B5EF4-FFF2-40B4-BE49-F238E27FC236}">
                <a16:creationId xmlns:a16="http://schemas.microsoft.com/office/drawing/2014/main" xmlns="" id="{CF0404FC-9094-4BA1-A92E-404F86D0BE23}"/>
              </a:ext>
            </a:extLst>
          </p:cNvPr>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a:extLst>
              <a:ext uri="{FF2B5EF4-FFF2-40B4-BE49-F238E27FC236}">
                <a16:creationId xmlns:a16="http://schemas.microsoft.com/office/drawing/2014/main" xmlns="" id="{BD5BF9FB-B22C-4E76-AD3C-4F59D2C60094}"/>
              </a:ext>
            </a:extLst>
          </p:cNvPr>
          <p:cNvSpPr>
            <a:spLocks noGrp="1"/>
          </p:cNvSpPr>
          <p:nvPr>
            <p:ph type="ftr" sz="quarter" idx="11"/>
          </p:nvPr>
        </p:nvSpPr>
        <p:spPr/>
        <p:txBody>
          <a:bodyPr/>
          <a:lstStyle/>
          <a:p>
            <a:r>
              <a:rPr lang="en-US"/>
              <a:t>Kwartler</a:t>
            </a:r>
            <a:endParaRPr lang="en-US" dirty="0"/>
          </a:p>
        </p:txBody>
      </p:sp>
      <p:grpSp>
        <p:nvGrpSpPr>
          <p:cNvPr id="7" name="Group 6">
            <a:extLst>
              <a:ext uri="{FF2B5EF4-FFF2-40B4-BE49-F238E27FC236}">
                <a16:creationId xmlns:a16="http://schemas.microsoft.com/office/drawing/2014/main" xmlns="" id="{25AAADF0-84F6-43C3-BC97-703959ADF431}"/>
              </a:ext>
            </a:extLst>
          </p:cNvPr>
          <p:cNvGrpSpPr/>
          <p:nvPr/>
        </p:nvGrpSpPr>
        <p:grpSpPr>
          <a:xfrm>
            <a:off x="960270" y="1335845"/>
            <a:ext cx="10271460" cy="3721474"/>
            <a:chOff x="240631" y="1032571"/>
            <a:chExt cx="10271460" cy="3721474"/>
          </a:xfrm>
        </p:grpSpPr>
        <p:pic>
          <p:nvPicPr>
            <p:cNvPr id="8" name="Picture 7">
              <a:extLst>
                <a:ext uri="{FF2B5EF4-FFF2-40B4-BE49-F238E27FC236}">
                  <a16:creationId xmlns:a16="http://schemas.microsoft.com/office/drawing/2014/main" xmlns="" id="{517F7B1E-6B46-417D-9622-15094CBCBEF8}"/>
                </a:ext>
              </a:extLst>
            </p:cNvPr>
            <p:cNvPicPr>
              <a:picLocks noChangeAspect="1"/>
            </p:cNvPicPr>
            <p:nvPr/>
          </p:nvPicPr>
          <p:blipFill rotWithShape="1">
            <a:blip r:embed="rId2"/>
            <a:srcRect b="26916"/>
            <a:stretch/>
          </p:blipFill>
          <p:spPr>
            <a:xfrm>
              <a:off x="240631" y="1032571"/>
              <a:ext cx="9933542" cy="3574822"/>
            </a:xfrm>
            <a:prstGeom prst="rect">
              <a:avLst/>
            </a:prstGeom>
          </p:spPr>
        </p:pic>
        <p:sp>
          <p:nvSpPr>
            <p:cNvPr id="9" name="Oval 8">
              <a:extLst>
                <a:ext uri="{FF2B5EF4-FFF2-40B4-BE49-F238E27FC236}">
                  <a16:creationId xmlns:a16="http://schemas.microsoft.com/office/drawing/2014/main" xmlns="" id="{B867EE57-C4D5-442D-BE69-A397D801B8DC}"/>
                </a:ext>
              </a:extLst>
            </p:cNvPr>
            <p:cNvSpPr/>
            <p:nvPr/>
          </p:nvSpPr>
          <p:spPr>
            <a:xfrm>
              <a:off x="7888078" y="3095741"/>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0" name="Straight Arrow Connector 9">
              <a:extLst>
                <a:ext uri="{FF2B5EF4-FFF2-40B4-BE49-F238E27FC236}">
                  <a16:creationId xmlns:a16="http://schemas.microsoft.com/office/drawing/2014/main" xmlns="" id="{ADEEE0F8-8C3D-4154-B20C-7F144ECDB739}"/>
                </a:ext>
              </a:extLst>
            </p:cNvPr>
            <p:cNvCxnSpPr>
              <a:cxnSpLocks/>
              <a:endCxn id="11" idx="0"/>
            </p:cNvCxnSpPr>
            <p:nvPr/>
          </p:nvCxnSpPr>
          <p:spPr>
            <a:xfrm flipH="1">
              <a:off x="7733841" y="3452258"/>
              <a:ext cx="385591" cy="93245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xmlns="" id="{F4291FB1-7D31-4BA9-96B2-582198C3208F}"/>
                </a:ext>
              </a:extLst>
            </p:cNvPr>
            <p:cNvSpPr txBox="1"/>
            <p:nvPr/>
          </p:nvSpPr>
          <p:spPr>
            <a:xfrm>
              <a:off x="6920958" y="4384713"/>
              <a:ext cx="1625766" cy="369332"/>
            </a:xfrm>
            <a:prstGeom prst="rect">
              <a:avLst/>
            </a:prstGeom>
            <a:noFill/>
          </p:spPr>
          <p:txBody>
            <a:bodyPr wrap="none" rtlCol="0">
              <a:spAutoFit/>
            </a:bodyPr>
            <a:lstStyle/>
            <a:p>
              <a:r>
                <a:rPr lang="en-US" dirty="0"/>
                <a:t>“Death Cross”</a:t>
              </a:r>
            </a:p>
          </p:txBody>
        </p:sp>
        <p:sp>
          <p:nvSpPr>
            <p:cNvPr id="12" name="Oval 11">
              <a:extLst>
                <a:ext uri="{FF2B5EF4-FFF2-40B4-BE49-F238E27FC236}">
                  <a16:creationId xmlns:a16="http://schemas.microsoft.com/office/drawing/2014/main" xmlns="" id="{70392E06-A464-4141-8F94-ADC505E9EB10}"/>
                </a:ext>
              </a:extLst>
            </p:cNvPr>
            <p:cNvSpPr/>
            <p:nvPr/>
          </p:nvSpPr>
          <p:spPr>
            <a:xfrm>
              <a:off x="9063318" y="2930488"/>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3" name="Straight Arrow Connector 12">
              <a:extLst>
                <a:ext uri="{FF2B5EF4-FFF2-40B4-BE49-F238E27FC236}">
                  <a16:creationId xmlns:a16="http://schemas.microsoft.com/office/drawing/2014/main" xmlns="" id="{FF18E921-9FB6-4661-868F-9F8C639132FB}"/>
                </a:ext>
              </a:extLst>
            </p:cNvPr>
            <p:cNvCxnSpPr>
              <a:cxnSpLocks/>
              <a:endCxn id="14" idx="0"/>
            </p:cNvCxnSpPr>
            <p:nvPr/>
          </p:nvCxnSpPr>
          <p:spPr>
            <a:xfrm>
              <a:off x="9294672" y="3260994"/>
              <a:ext cx="342821" cy="72265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xmlns="" id="{0A2D9784-1056-48CE-B4FA-DBC7BBE9B7D6}"/>
                </a:ext>
              </a:extLst>
            </p:cNvPr>
            <p:cNvSpPr txBox="1"/>
            <p:nvPr/>
          </p:nvSpPr>
          <p:spPr>
            <a:xfrm>
              <a:off x="8762894" y="3983647"/>
              <a:ext cx="1749197" cy="369332"/>
            </a:xfrm>
            <a:prstGeom prst="rect">
              <a:avLst/>
            </a:prstGeom>
            <a:noFill/>
          </p:spPr>
          <p:txBody>
            <a:bodyPr wrap="none" rtlCol="0">
              <a:spAutoFit/>
            </a:bodyPr>
            <a:lstStyle/>
            <a:p>
              <a:r>
                <a:rPr lang="en-US" dirty="0"/>
                <a:t>“Golden Cross”</a:t>
              </a:r>
            </a:p>
          </p:txBody>
        </p:sp>
      </p:grpSp>
      <p:cxnSp>
        <p:nvCxnSpPr>
          <p:cNvPr id="15" name="Straight Connector 14">
            <a:extLst>
              <a:ext uri="{FF2B5EF4-FFF2-40B4-BE49-F238E27FC236}">
                <a16:creationId xmlns:a16="http://schemas.microsoft.com/office/drawing/2014/main" xmlns="" id="{296AE648-B53B-427F-84B5-22B50A92C667}"/>
              </a:ext>
            </a:extLst>
          </p:cNvPr>
          <p:cNvCxnSpPr/>
          <p:nvPr/>
        </p:nvCxnSpPr>
        <p:spPr>
          <a:xfrm>
            <a:off x="371868" y="1076792"/>
            <a:ext cx="1144826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77333" y="5461000"/>
            <a:ext cx="3062120" cy="646331"/>
          </a:xfrm>
          <a:prstGeom prst="rect">
            <a:avLst/>
          </a:prstGeom>
          <a:noFill/>
        </p:spPr>
        <p:txBody>
          <a:bodyPr wrap="none" rtlCol="0">
            <a:spAutoFit/>
          </a:bodyPr>
          <a:lstStyle/>
          <a:p>
            <a:r>
              <a:rPr lang="en-US" dirty="0" smtClean="0"/>
              <a:t>200 day: 9.5 months of trading</a:t>
            </a:r>
          </a:p>
          <a:p>
            <a:r>
              <a:rPr lang="en-US" dirty="0" smtClean="0"/>
              <a:t>50 day: ~2.4 months of trading</a:t>
            </a:r>
            <a:endParaRPr lang="en-US" dirty="0"/>
          </a:p>
        </p:txBody>
      </p:sp>
      <p:sp>
        <p:nvSpPr>
          <p:cNvPr id="6" name="Right Arrow 5"/>
          <p:cNvSpPr/>
          <p:nvPr/>
        </p:nvSpPr>
        <p:spPr>
          <a:xfrm>
            <a:off x="3800127" y="5521699"/>
            <a:ext cx="2336800" cy="5249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Indicator Information</a:t>
            </a:r>
            <a:endParaRPr lang="en-US" dirty="0"/>
          </a:p>
        </p:txBody>
      </p:sp>
      <p:sp>
        <p:nvSpPr>
          <p:cNvPr id="16" name="TextBox 15"/>
          <p:cNvSpPr txBox="1"/>
          <p:nvPr/>
        </p:nvSpPr>
        <p:spPr>
          <a:xfrm>
            <a:off x="6197600" y="5461000"/>
            <a:ext cx="5164667" cy="646331"/>
          </a:xfrm>
          <a:prstGeom prst="rect">
            <a:avLst/>
          </a:prstGeom>
          <a:noFill/>
        </p:spPr>
        <p:txBody>
          <a:bodyPr wrap="square" rtlCol="0">
            <a:spAutoFit/>
          </a:bodyPr>
          <a:lstStyle/>
          <a:p>
            <a:r>
              <a:rPr lang="en-US" dirty="0" smtClean="0"/>
              <a:t>If the 50day average is &gt; than the 200day then money is moving into the stock.  Converse is True.</a:t>
            </a:r>
            <a:endParaRPr lang="en-US" dirty="0"/>
          </a:p>
        </p:txBody>
      </p:sp>
    </p:spTree>
    <p:extLst>
      <p:ext uri="{BB962C8B-B14F-4D97-AF65-F5344CB8AC3E}">
        <p14:creationId xmlns:p14="http://schemas.microsoft.com/office/powerpoint/2010/main" val="38446421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38131853"/>
              </p:ext>
            </p:extLst>
          </p:nvPr>
        </p:nvGraphicFramePr>
        <p:xfrm>
          <a:off x="3190413" y="1111250"/>
          <a:ext cx="5811174" cy="35052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xmlns="" val="20002"/>
                    </a:ext>
                  </a:extLst>
                </a:gridCol>
              </a:tblGrid>
              <a:tr h="370840">
                <a:tc>
                  <a:txBody>
                    <a:bodyPr/>
                    <a:lstStyle/>
                    <a:p>
                      <a:r>
                        <a:rPr lang="en-US" sz="2000" b="0" strike="noStrike" dirty="0" smtClean="0">
                          <a:solidFill>
                            <a:schemeClr val="bg1"/>
                          </a:solidFill>
                        </a:rPr>
                        <a:t>Topic III</a:t>
                      </a:r>
                      <a:endParaRPr lang="en-US" sz="2000" b="0" strike="noStrike" dirty="0">
                        <a:solidFill>
                          <a:schemeClr val="bg1"/>
                        </a:solidFill>
                      </a:endParaRPr>
                    </a:p>
                  </a:txBody>
                  <a:tcPr/>
                </a:tc>
                <a:extLst>
                  <a:ext uri="{0D108BD9-81ED-4DB2-BD59-A6C34878D82A}">
                    <a16:rowId xmlns:a16="http://schemas.microsoft.com/office/drawing/2014/main" xmlns=""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Applying the SMA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50 &amp; 200 day as a trading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Calculate the investment return with SMAs “death” and “golden” cross pattern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i="0" kern="1200" dirty="0" smtClean="0">
                          <a:solidFill>
                            <a:srgbClr val="C00000"/>
                          </a:solidFill>
                          <a:effectLst/>
                          <a:latin typeface="+mn-lt"/>
                          <a:ea typeface="+mn-ea"/>
                          <a:cs typeface="+mn-cs"/>
                        </a:rPr>
                        <a:t>Explain what a back-test is for evaluating an indicator</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Visualize the historical performance using a back-test 3_TTR.R</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Q&amp;A</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Break (5 minutes)</a:t>
                      </a:r>
                    </a:p>
                  </a:txBody>
                  <a:tcPr/>
                </a:tc>
                <a:extLst>
                  <a:ext uri="{0D108BD9-81ED-4DB2-BD59-A6C34878D82A}">
                    <a16:rowId xmlns:a16="http://schemas.microsoft.com/office/drawing/2014/main" xmlns=""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62</a:t>
            </a:fld>
            <a:endParaRPr lang="en-US" dirty="0"/>
          </a:p>
        </p:txBody>
      </p:sp>
    </p:spTree>
    <p:extLst>
      <p:ext uri="{BB962C8B-B14F-4D97-AF65-F5344CB8AC3E}">
        <p14:creationId xmlns:p14="http://schemas.microsoft.com/office/powerpoint/2010/main" val="8237553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27FB73-85DC-4683-AB70-C01B7F3764DE}"/>
              </a:ext>
            </a:extLst>
          </p:cNvPr>
          <p:cNvSpPr>
            <a:spLocks noGrp="1"/>
          </p:cNvSpPr>
          <p:nvPr>
            <p:ph type="title"/>
          </p:nvPr>
        </p:nvSpPr>
        <p:spPr/>
        <p:txBody>
          <a:bodyPr>
            <a:normAutofit fontScale="90000"/>
          </a:bodyPr>
          <a:lstStyle/>
          <a:p>
            <a:r>
              <a:rPr lang="en-US" dirty="0" smtClean="0"/>
              <a:t>Once you have an indicator you must test it.</a:t>
            </a:r>
            <a:endParaRPr lang="en-US" dirty="0"/>
          </a:p>
        </p:txBody>
      </p:sp>
      <p:sp>
        <p:nvSpPr>
          <p:cNvPr id="3" name="Date Placeholder 2">
            <a:extLst>
              <a:ext uri="{FF2B5EF4-FFF2-40B4-BE49-F238E27FC236}">
                <a16:creationId xmlns:a16="http://schemas.microsoft.com/office/drawing/2014/main" xmlns="" id="{744C21B2-B92D-4349-B18A-F39A2E0FC6A4}"/>
              </a:ext>
            </a:extLst>
          </p:cNvPr>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a:extLst>
              <a:ext uri="{FF2B5EF4-FFF2-40B4-BE49-F238E27FC236}">
                <a16:creationId xmlns:a16="http://schemas.microsoft.com/office/drawing/2014/main" xmlns="" id="{F471AE61-90AD-4ABD-84D8-DB9A0BCB72EF}"/>
              </a:ext>
            </a:extLst>
          </p:cNvPr>
          <p:cNvSpPr>
            <a:spLocks noGrp="1"/>
          </p:cNvSpPr>
          <p:nvPr>
            <p:ph type="ftr" sz="quarter" idx="11"/>
          </p:nvPr>
        </p:nvSpPr>
        <p:spPr/>
        <p:txBody>
          <a:bodyPr/>
          <a:lstStyle/>
          <a:p>
            <a:r>
              <a:rPr lang="en-US"/>
              <a:t>Kwartler</a:t>
            </a:r>
            <a:endParaRPr lang="en-US" dirty="0"/>
          </a:p>
        </p:txBody>
      </p:sp>
      <p:sp>
        <p:nvSpPr>
          <p:cNvPr id="5" name="Rectangle 4">
            <a:extLst>
              <a:ext uri="{FF2B5EF4-FFF2-40B4-BE49-F238E27FC236}">
                <a16:creationId xmlns:a16="http://schemas.microsoft.com/office/drawing/2014/main" xmlns="" id="{093EEFF5-CF5E-4524-9811-9A88D45EB99D}"/>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An investor can “</a:t>
            </a:r>
            <a:r>
              <a:rPr lang="en-US" sz="2000" dirty="0" err="1"/>
              <a:t>backtest</a:t>
            </a:r>
            <a:r>
              <a:rPr lang="en-US" sz="2000" dirty="0"/>
              <a:t>” the strategy to find an acceptable “n” in case 50/200 doesn’t work.  Once the best “n” is found, an investor can look for “crosses” to indicate buy/sell.</a:t>
            </a:r>
          </a:p>
        </p:txBody>
      </p:sp>
      <p:pic>
        <p:nvPicPr>
          <p:cNvPr id="6" name="Picture 5"/>
          <p:cNvPicPr>
            <a:picLocks noChangeAspect="1"/>
          </p:cNvPicPr>
          <p:nvPr/>
        </p:nvPicPr>
        <p:blipFill rotWithShape="1">
          <a:blip r:embed="rId2"/>
          <a:srcRect l="6111" t="13805" b="9768"/>
          <a:stretch/>
        </p:blipFill>
        <p:spPr>
          <a:xfrm>
            <a:off x="948268" y="1049868"/>
            <a:ext cx="10261600" cy="4311086"/>
          </a:xfrm>
          <a:prstGeom prst="rect">
            <a:avLst/>
          </a:prstGeom>
        </p:spPr>
      </p:pic>
    </p:spTree>
    <p:extLst>
      <p:ext uri="{BB962C8B-B14F-4D97-AF65-F5344CB8AC3E}">
        <p14:creationId xmlns:p14="http://schemas.microsoft.com/office/powerpoint/2010/main" val="38327116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Interpreting the Rate of Change (ROC)</a:t>
            </a:r>
            <a:endParaRPr lang="en-US" dirty="0"/>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Right Brace 6"/>
          <p:cNvSpPr/>
          <p:nvPr/>
        </p:nvSpPr>
        <p:spPr>
          <a:xfrm>
            <a:off x="7743826" y="1357312"/>
            <a:ext cx="614363" cy="1885950"/>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p:cNvSpPr/>
          <p:nvPr/>
        </p:nvSpPr>
        <p:spPr>
          <a:xfrm>
            <a:off x="7729538" y="3447834"/>
            <a:ext cx="614363" cy="404813"/>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p:cNvSpPr/>
          <p:nvPr/>
        </p:nvSpPr>
        <p:spPr>
          <a:xfrm>
            <a:off x="7729538" y="4151794"/>
            <a:ext cx="614363" cy="709612"/>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8546308" y="2074397"/>
            <a:ext cx="1928812" cy="523220"/>
          </a:xfrm>
          <a:prstGeom prst="rect">
            <a:avLst/>
          </a:prstGeom>
          <a:noFill/>
        </p:spPr>
        <p:txBody>
          <a:bodyPr wrap="square" rtlCol="0">
            <a:spAutoFit/>
          </a:bodyPr>
          <a:lstStyle/>
          <a:p>
            <a:r>
              <a:rPr lang="en-US" sz="1400" dirty="0"/>
              <a:t>Total Cumulative Return using the rule.</a:t>
            </a:r>
          </a:p>
        </p:txBody>
      </p:sp>
      <p:sp>
        <p:nvSpPr>
          <p:cNvPr id="11" name="TextBox 10"/>
          <p:cNvSpPr txBox="1"/>
          <p:nvPr/>
        </p:nvSpPr>
        <p:spPr>
          <a:xfrm>
            <a:off x="8434730" y="3300539"/>
            <a:ext cx="2420034" cy="646331"/>
          </a:xfrm>
          <a:prstGeom prst="rect">
            <a:avLst/>
          </a:prstGeom>
          <a:noFill/>
        </p:spPr>
        <p:txBody>
          <a:bodyPr wrap="square" rtlCol="0">
            <a:spAutoFit/>
          </a:bodyPr>
          <a:lstStyle/>
          <a:p>
            <a:r>
              <a:rPr lang="en-US" sz="1200" dirty="0"/>
              <a:t>Day to Day Return</a:t>
            </a:r>
          </a:p>
          <a:p>
            <a:r>
              <a:rPr lang="en-US" sz="1200" dirty="0"/>
              <a:t>Important if rule is sub one day periodicity.</a:t>
            </a:r>
          </a:p>
        </p:txBody>
      </p:sp>
      <p:sp>
        <p:nvSpPr>
          <p:cNvPr id="12" name="TextBox 11"/>
          <p:cNvSpPr txBox="1"/>
          <p:nvPr/>
        </p:nvSpPr>
        <p:spPr>
          <a:xfrm>
            <a:off x="8401392" y="4318825"/>
            <a:ext cx="2266608" cy="461665"/>
          </a:xfrm>
          <a:prstGeom prst="rect">
            <a:avLst/>
          </a:prstGeom>
          <a:noFill/>
        </p:spPr>
        <p:txBody>
          <a:bodyPr wrap="square" rtlCol="0">
            <a:spAutoFit/>
          </a:bodyPr>
          <a:lstStyle/>
          <a:p>
            <a:r>
              <a:rPr lang="en-US" sz="1200" dirty="0"/>
              <a:t>Peak to trough % change, used to understand volatility.</a:t>
            </a:r>
          </a:p>
        </p:txBody>
      </p:sp>
      <p:sp>
        <p:nvSpPr>
          <p:cNvPr id="14" name="Slide Number Placeholder 4">
            <a:extLst>
              <a:ext uri="{FF2B5EF4-FFF2-40B4-BE49-F238E27FC236}">
                <a16:creationId xmlns:a16="http://schemas.microsoft.com/office/drawing/2014/main" xmlns="" id="{5A0CEC08-4488-4841-9FF8-00DA7C831C2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64</a:t>
            </a:fld>
            <a:endParaRPr lang="en-US" dirty="0"/>
          </a:p>
        </p:txBody>
      </p:sp>
      <p:pic>
        <p:nvPicPr>
          <p:cNvPr id="17" name="Picture 16">
            <a:extLst>
              <a:ext uri="{FF2B5EF4-FFF2-40B4-BE49-F238E27FC236}">
                <a16:creationId xmlns:a16="http://schemas.microsoft.com/office/drawing/2014/main" xmlns="" id="{7DEFD573-152F-4ADA-929D-D502BBF3D3BE}"/>
              </a:ext>
            </a:extLst>
          </p:cNvPr>
          <p:cNvPicPr>
            <a:picLocks noChangeAspect="1"/>
          </p:cNvPicPr>
          <p:nvPr/>
        </p:nvPicPr>
        <p:blipFill>
          <a:blip r:embed="rId3"/>
          <a:stretch>
            <a:fillRect/>
          </a:stretch>
        </p:blipFill>
        <p:spPr>
          <a:xfrm>
            <a:off x="2457776" y="1229390"/>
            <a:ext cx="5083643" cy="3857015"/>
          </a:xfrm>
          <a:prstGeom prst="rect">
            <a:avLst/>
          </a:prstGeom>
        </p:spPr>
      </p:pic>
      <p:sp>
        <p:nvSpPr>
          <p:cNvPr id="18" name="Rectangle 17">
            <a:extLst>
              <a:ext uri="{FF2B5EF4-FFF2-40B4-BE49-F238E27FC236}">
                <a16:creationId xmlns:a16="http://schemas.microsoft.com/office/drawing/2014/main" xmlns="" id="{8E571BB5-3C97-4EEC-86D9-D2BC82DF1564}"/>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SMA as an Indicator for </a:t>
            </a:r>
            <a:r>
              <a:rPr lang="en-US" sz="2000" dirty="0" smtClean="0"/>
              <a:t>CMG as shown in a performance chart.</a:t>
            </a:r>
            <a:endParaRPr lang="en-US" sz="2000" dirty="0"/>
          </a:p>
        </p:txBody>
      </p:sp>
    </p:spTree>
    <p:extLst>
      <p:ext uri="{BB962C8B-B14F-4D97-AF65-F5344CB8AC3E}">
        <p14:creationId xmlns:p14="http://schemas.microsoft.com/office/powerpoint/2010/main" val="40868495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25692206"/>
              </p:ext>
            </p:extLst>
          </p:nvPr>
        </p:nvGraphicFramePr>
        <p:xfrm>
          <a:off x="3190413" y="1111250"/>
          <a:ext cx="5811174" cy="35052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xmlns="" val="20002"/>
                    </a:ext>
                  </a:extLst>
                </a:gridCol>
              </a:tblGrid>
              <a:tr h="370840">
                <a:tc>
                  <a:txBody>
                    <a:bodyPr/>
                    <a:lstStyle/>
                    <a:p>
                      <a:r>
                        <a:rPr lang="en-US" sz="2000" b="0" strike="noStrike" dirty="0" smtClean="0">
                          <a:solidFill>
                            <a:schemeClr val="bg1"/>
                          </a:solidFill>
                        </a:rPr>
                        <a:t>Topic III</a:t>
                      </a:r>
                      <a:endParaRPr lang="en-US" sz="2000" b="0" strike="noStrike" dirty="0">
                        <a:solidFill>
                          <a:schemeClr val="bg1"/>
                        </a:solidFill>
                      </a:endParaRPr>
                    </a:p>
                  </a:txBody>
                  <a:tcPr/>
                </a:tc>
                <a:extLst>
                  <a:ext uri="{0D108BD9-81ED-4DB2-BD59-A6C34878D82A}">
                    <a16:rowId xmlns:a16="http://schemas.microsoft.com/office/drawing/2014/main" xmlns=""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Applying the SMA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50 &amp; 200 day as a trading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Calculate the investment return with SMAs “death” and “golden” cross pattern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Explain what a back-test is for evaluating an indicator</a:t>
                      </a:r>
                    </a:p>
                    <a:p>
                      <a:pPr marL="342900" indent="-342900" fontAlgn="base">
                        <a:buFont typeface="Arial" panose="020B0604020202020204" pitchFamily="34" charset="0"/>
                        <a:buChar char="•"/>
                      </a:pPr>
                      <a:r>
                        <a:rPr lang="en-US" sz="2000" b="1" i="0" kern="1200" dirty="0" smtClean="0">
                          <a:solidFill>
                            <a:srgbClr val="C00000"/>
                          </a:solidFill>
                          <a:effectLst/>
                          <a:latin typeface="+mn-lt"/>
                          <a:ea typeface="+mn-ea"/>
                          <a:cs typeface="+mn-cs"/>
                        </a:rPr>
                        <a:t>Visualize the historical performance using a back-test 3_TTR.R</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Q&amp;A</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Break (5 minutes)</a:t>
                      </a:r>
                    </a:p>
                  </a:txBody>
                  <a:tcPr/>
                </a:tc>
                <a:extLst>
                  <a:ext uri="{0D108BD9-81ED-4DB2-BD59-A6C34878D82A}">
                    <a16:rowId xmlns:a16="http://schemas.microsoft.com/office/drawing/2014/main" xmlns=""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65</a:t>
            </a:fld>
            <a:endParaRPr lang="en-US" dirty="0"/>
          </a:p>
        </p:txBody>
      </p:sp>
    </p:spTree>
    <p:extLst>
      <p:ext uri="{BB962C8B-B14F-4D97-AF65-F5344CB8AC3E}">
        <p14:creationId xmlns:p14="http://schemas.microsoft.com/office/powerpoint/2010/main" val="30194900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a:t>
            </a:r>
            <a:r>
              <a:rPr lang="en-US" dirty="0" smtClean="0"/>
              <a:t>1_TTR_C_50Day_200Day_SMA.R</a:t>
            </a:r>
            <a:endParaRPr lang="en-US" dirty="0"/>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dirty="0"/>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4830242" y="2072021"/>
            <a:ext cx="7227080" cy="2739211"/>
          </a:xfrm>
          <a:prstGeom prst="rect">
            <a:avLst/>
          </a:prstGeom>
          <a:noFill/>
        </p:spPr>
        <p:txBody>
          <a:bodyPr wrap="squar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Calculate SMA 50 &amp; 200</a:t>
            </a:r>
          </a:p>
          <a:p>
            <a:pPr marL="285750" indent="-285750">
              <a:buFont typeface="Arial" panose="020B0604020202020204" pitchFamily="34" charset="0"/>
              <a:buChar char="•"/>
            </a:pPr>
            <a:r>
              <a:rPr lang="en-US" dirty="0"/>
              <a:t>Create a trading indicator (rule)</a:t>
            </a:r>
          </a:p>
          <a:p>
            <a:pPr marL="285750" indent="-285750">
              <a:buFont typeface="Arial" panose="020B0604020202020204" pitchFamily="34" charset="0"/>
              <a:buChar char="•"/>
            </a:pPr>
            <a:r>
              <a:rPr lang="en-US" dirty="0"/>
              <a:t>Lag the Rule</a:t>
            </a:r>
          </a:p>
          <a:p>
            <a:pPr marL="285750" indent="-285750">
              <a:buFont typeface="Arial" panose="020B0604020202020204" pitchFamily="34" charset="0"/>
              <a:buChar char="•"/>
            </a:pPr>
            <a:r>
              <a:rPr lang="en-US" dirty="0"/>
              <a:t>Back-test the lagged rule to see cumulative returns</a:t>
            </a:r>
          </a:p>
          <a:p>
            <a:pPr marL="285750" indent="-285750">
              <a:buFont typeface="Arial" panose="020B0604020202020204" pitchFamily="34" charset="0"/>
              <a:buChar char="•"/>
            </a:pPr>
            <a:r>
              <a:rPr lang="en-US" dirty="0"/>
              <a:t>Switch a single character in the rule &amp; back-test again to see the impact like Knight Capital</a:t>
            </a:r>
          </a:p>
        </p:txBody>
      </p:sp>
      <p:sp>
        <p:nvSpPr>
          <p:cNvPr id="7" name="Slide Number Placeholder 4">
            <a:extLst>
              <a:ext uri="{FF2B5EF4-FFF2-40B4-BE49-F238E27FC236}">
                <a16:creationId xmlns:a16="http://schemas.microsoft.com/office/drawing/2014/main" xmlns="" id="{F25E41BD-D461-41C0-9EEC-89A5021DA27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66</a:t>
            </a:fld>
            <a:endParaRPr lang="en-US" dirty="0"/>
          </a:p>
        </p:txBody>
      </p:sp>
      <p:pic>
        <p:nvPicPr>
          <p:cNvPr id="8" name="Picture 7" descr="Image result for chipotle meme">
            <a:extLst>
              <a:ext uri="{FF2B5EF4-FFF2-40B4-BE49-F238E27FC236}">
                <a16:creationId xmlns:a16="http://schemas.microsoft.com/office/drawing/2014/main" xmlns="" id="{17A93497-A14C-407D-BD2B-1980D25170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214" y="1729818"/>
            <a:ext cx="3598970" cy="3757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8456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29943418"/>
              </p:ext>
            </p:extLst>
          </p:nvPr>
        </p:nvGraphicFramePr>
        <p:xfrm>
          <a:off x="3190413" y="1111250"/>
          <a:ext cx="5811174" cy="35052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xmlns="" val="20002"/>
                    </a:ext>
                  </a:extLst>
                </a:gridCol>
              </a:tblGrid>
              <a:tr h="370840">
                <a:tc>
                  <a:txBody>
                    <a:bodyPr/>
                    <a:lstStyle/>
                    <a:p>
                      <a:r>
                        <a:rPr lang="en-US" sz="2000" b="0" strike="noStrike" dirty="0" smtClean="0">
                          <a:solidFill>
                            <a:schemeClr val="bg1"/>
                          </a:solidFill>
                        </a:rPr>
                        <a:t>Topic III</a:t>
                      </a:r>
                      <a:endParaRPr lang="en-US" sz="2000" b="0" strike="noStrike" dirty="0">
                        <a:solidFill>
                          <a:schemeClr val="bg1"/>
                        </a:solidFill>
                      </a:endParaRPr>
                    </a:p>
                  </a:txBody>
                  <a:tcPr/>
                </a:tc>
                <a:extLst>
                  <a:ext uri="{0D108BD9-81ED-4DB2-BD59-A6C34878D82A}">
                    <a16:rowId xmlns:a16="http://schemas.microsoft.com/office/drawing/2014/main" xmlns=""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Applying the SMA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50 &amp; 200 day as a trading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Calculate the investment return with SMAs “death” and “golden” cross pattern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Explain what a back-test is for evaluating an indicator</a:t>
                      </a:r>
                    </a:p>
                    <a:p>
                      <a:pPr marL="342900" indent="-342900" fontAlgn="base">
                        <a:buFont typeface="Arial" panose="020B0604020202020204" pitchFamily="34" charset="0"/>
                        <a:buChar char="•"/>
                      </a:pPr>
                      <a:r>
                        <a:rPr lang="en-US" sz="2000" b="0" i="0" kern="1200" dirty="0" smtClean="0">
                          <a:solidFill>
                            <a:schemeClr val="tx1"/>
                          </a:solidFill>
                          <a:effectLst/>
                          <a:latin typeface="+mn-lt"/>
                          <a:ea typeface="+mn-ea"/>
                          <a:cs typeface="+mn-cs"/>
                        </a:rPr>
                        <a:t>Visualize the historical performance using a back-test 3_TTR.R</a:t>
                      </a:r>
                    </a:p>
                    <a:p>
                      <a:pPr marL="342900" indent="-342900" fontAlgn="base">
                        <a:buFont typeface="Arial" panose="020B0604020202020204" pitchFamily="34" charset="0"/>
                        <a:buChar char="•"/>
                      </a:pPr>
                      <a:r>
                        <a:rPr lang="en-US" sz="2000" b="1" i="0" kern="1200" dirty="0" smtClean="0">
                          <a:solidFill>
                            <a:srgbClr val="C00000"/>
                          </a:solidFill>
                          <a:effectLst/>
                          <a:latin typeface="+mn-lt"/>
                          <a:ea typeface="+mn-ea"/>
                          <a:cs typeface="+mn-cs"/>
                        </a:rPr>
                        <a:t>Q&amp;A</a:t>
                      </a:r>
                    </a:p>
                    <a:p>
                      <a:pPr marL="342900" indent="-342900" fontAlgn="base">
                        <a:buFont typeface="Arial" panose="020B0604020202020204" pitchFamily="34" charset="0"/>
                        <a:buChar char="•"/>
                      </a:pPr>
                      <a:r>
                        <a:rPr lang="en-US" sz="2000" b="1" i="0" kern="1200" dirty="0" smtClean="0">
                          <a:solidFill>
                            <a:srgbClr val="C00000"/>
                          </a:solidFill>
                          <a:effectLst/>
                          <a:latin typeface="+mn-lt"/>
                          <a:ea typeface="+mn-ea"/>
                          <a:cs typeface="+mn-cs"/>
                        </a:rPr>
                        <a:t>Break (5 minutes)</a:t>
                      </a:r>
                    </a:p>
                  </a:txBody>
                  <a:tcPr/>
                </a:tc>
                <a:extLst>
                  <a:ext uri="{0D108BD9-81ED-4DB2-BD59-A6C34878D82A}">
                    <a16:rowId xmlns:a16="http://schemas.microsoft.com/office/drawing/2014/main" xmlns=""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67</a:t>
            </a:fld>
            <a:endParaRPr lang="en-US" dirty="0"/>
          </a:p>
        </p:txBody>
      </p:sp>
    </p:spTree>
    <p:extLst>
      <p:ext uri="{BB962C8B-B14F-4D97-AF65-F5344CB8AC3E}">
        <p14:creationId xmlns:p14="http://schemas.microsoft.com/office/powerpoint/2010/main" val="8015618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68</a:t>
            </a:fld>
            <a:endParaRPr lang="en-US"/>
          </a:p>
        </p:txBody>
      </p:sp>
      <p:pic>
        <p:nvPicPr>
          <p:cNvPr id="2050" name="Picture 2" descr="Image result for take a break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9438" y="1452562"/>
            <a:ext cx="5953125" cy="3952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5338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88380781"/>
              </p:ext>
            </p:extLst>
          </p:nvPr>
        </p:nvGraphicFramePr>
        <p:xfrm>
          <a:off x="3190413" y="1111250"/>
          <a:ext cx="5811174" cy="35052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xmlns="" val="20002"/>
                    </a:ext>
                  </a:extLst>
                </a:gridCol>
              </a:tblGrid>
              <a:tr h="370840">
                <a:tc>
                  <a:txBody>
                    <a:bodyPr/>
                    <a:lstStyle/>
                    <a:p>
                      <a:r>
                        <a:rPr lang="en-US" sz="2000" b="0" strike="noStrike" dirty="0" smtClean="0">
                          <a:solidFill>
                            <a:schemeClr val="bg1"/>
                          </a:solidFill>
                        </a:rPr>
                        <a:t>Topic IV</a:t>
                      </a:r>
                      <a:endParaRPr lang="en-US" sz="2000" b="0" strike="noStrike" dirty="0">
                        <a:solidFill>
                          <a:schemeClr val="bg1"/>
                        </a:solidFill>
                      </a:endParaRPr>
                    </a:p>
                  </a:txBody>
                  <a:tcPr/>
                </a:tc>
                <a:extLst>
                  <a:ext uri="{0D108BD9-81ED-4DB2-BD59-A6C34878D82A}">
                    <a16:rowId xmlns:a16="http://schemas.microsoft.com/office/drawing/2014/main" xmlns=""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Creating the MACD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i="0" kern="1200" dirty="0" smtClean="0">
                          <a:solidFill>
                            <a:srgbClr val="C00000"/>
                          </a:solidFill>
                          <a:effectLst/>
                          <a:latin typeface="+mn-lt"/>
                          <a:ea typeface="+mn-ea"/>
                          <a:cs typeface="+mn-cs"/>
                        </a:rPr>
                        <a:t>Walk through the moving </a:t>
                      </a:r>
                      <a:r>
                        <a:rPr lang="en-US" sz="2000" b="1" i="0" kern="1200" dirty="0" err="1" smtClean="0">
                          <a:solidFill>
                            <a:srgbClr val="C00000"/>
                          </a:solidFill>
                          <a:effectLst/>
                          <a:latin typeface="+mn-lt"/>
                          <a:ea typeface="+mn-ea"/>
                          <a:cs typeface="+mn-cs"/>
                        </a:rPr>
                        <a:t>avg</a:t>
                      </a:r>
                      <a:r>
                        <a:rPr lang="en-US" sz="2000" b="1" i="0" kern="1200" dirty="0" smtClean="0">
                          <a:solidFill>
                            <a:srgbClr val="C00000"/>
                          </a:solidFill>
                          <a:effectLst/>
                          <a:latin typeface="+mn-lt"/>
                          <a:ea typeface="+mn-ea"/>
                          <a:cs typeface="+mn-cs"/>
                        </a:rPr>
                        <a:t> convergence divergence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Manually calculate a standard moving average </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Apply the MACD signal as an indicator </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Visualize the stock &amp; MACD in a dynamic plot 1_TTR_D.R</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Debrief on MACD visuals &amp; back-test</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Q&amp;A</a:t>
                      </a:r>
                    </a:p>
                    <a:p>
                      <a:pPr fontAlgn="base"/>
                      <a:endParaRPr lang="en-US" sz="2000" b="0" i="0" kern="1200" dirty="0" smtClean="0">
                        <a:solidFill>
                          <a:schemeClr val="dk1"/>
                        </a:solidFill>
                        <a:effectLst/>
                        <a:latin typeface="+mn-lt"/>
                        <a:ea typeface="+mn-ea"/>
                        <a:cs typeface="+mn-cs"/>
                      </a:endParaRPr>
                    </a:p>
                  </a:txBody>
                  <a:tcPr/>
                </a:tc>
                <a:extLst>
                  <a:ext uri="{0D108BD9-81ED-4DB2-BD59-A6C34878D82A}">
                    <a16:rowId xmlns:a16="http://schemas.microsoft.com/office/drawing/2014/main" xmlns=""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69</a:t>
            </a:fld>
            <a:endParaRPr lang="en-US" dirty="0"/>
          </a:p>
        </p:txBody>
      </p:sp>
    </p:spTree>
    <p:extLst>
      <p:ext uri="{BB962C8B-B14F-4D97-AF65-F5344CB8AC3E}">
        <p14:creationId xmlns:p14="http://schemas.microsoft.com/office/powerpoint/2010/main" val="1074901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200770" y="3312189"/>
            <a:ext cx="3170229" cy="2643188"/>
          </a:xfrm>
          <a:prstGeom prst="rect">
            <a:avLst/>
          </a:prstGeom>
        </p:spPr>
      </p:pic>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9" name="TextBox 8"/>
          <p:cNvSpPr txBox="1"/>
          <p:nvPr/>
        </p:nvSpPr>
        <p:spPr>
          <a:xfrm>
            <a:off x="243840" y="1692345"/>
            <a:ext cx="11704320" cy="1477328"/>
          </a:xfrm>
          <a:prstGeom prst="rect">
            <a:avLst/>
          </a:prstGeom>
          <a:noFill/>
        </p:spPr>
        <p:txBody>
          <a:bodyPr wrap="square" rtlCol="0">
            <a:spAutoFit/>
          </a:bodyPr>
          <a:lstStyle/>
          <a:p>
            <a:r>
              <a:rPr lang="en-US" dirty="0"/>
              <a:t>Trade based on “indications”.  Uses non-financial mathematical indicators to quantify risk/reward, or trigger buy/sell </a:t>
            </a:r>
          </a:p>
          <a:p>
            <a:pPr marL="400050" lvl="2" indent="-285750">
              <a:buFont typeface="Arial" panose="020B0604020202020204" pitchFamily="34" charset="0"/>
              <a:buChar char="•"/>
            </a:pPr>
            <a:r>
              <a:rPr lang="en-US" dirty="0"/>
              <a:t>“Algorithmic Trading” – using algorithms to identify an equity action</a:t>
            </a:r>
          </a:p>
          <a:p>
            <a:pPr marL="400050" lvl="2" indent="-285750">
              <a:buFont typeface="Arial" panose="020B0604020202020204" pitchFamily="34" charset="0"/>
              <a:buChar char="•"/>
            </a:pPr>
            <a:r>
              <a:rPr lang="en-US" dirty="0"/>
              <a:t>Momentum – Recognize prices moving up/down at thresholds to trigger action</a:t>
            </a:r>
          </a:p>
          <a:p>
            <a:pPr marL="400050" lvl="2" indent="-285750">
              <a:buFont typeface="Arial" panose="020B0604020202020204" pitchFamily="34" charset="0"/>
              <a:buChar char="•"/>
            </a:pPr>
            <a:r>
              <a:rPr lang="en-US" dirty="0"/>
              <a:t>“Charting” – Visual chart patterns trigger actions (crossovers, head &amp; shoulders)</a:t>
            </a:r>
          </a:p>
          <a:p>
            <a:endParaRPr lang="en-US" dirty="0"/>
          </a:p>
        </p:txBody>
      </p:sp>
      <p:sp>
        <p:nvSpPr>
          <p:cNvPr id="11" name="Oval Callout 10"/>
          <p:cNvSpPr/>
          <p:nvPr/>
        </p:nvSpPr>
        <p:spPr>
          <a:xfrm>
            <a:off x="5619750" y="3219450"/>
            <a:ext cx="3970817" cy="1409700"/>
          </a:xfrm>
          <a:prstGeom prst="wedgeEllipseCallout">
            <a:avLst>
              <a:gd name="adj1" fmla="val -143226"/>
              <a:gd name="adj2" fmla="val 29548"/>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MACD crossover pattern for Smith &amp; Wesson (AOBC) is positive so now is a good time to buy. </a:t>
            </a:r>
          </a:p>
        </p:txBody>
      </p:sp>
      <p:sp>
        <p:nvSpPr>
          <p:cNvPr id="10" name="Slide Number Placeholder 4">
            <a:extLst>
              <a:ext uri="{FF2B5EF4-FFF2-40B4-BE49-F238E27FC236}">
                <a16:creationId xmlns:a16="http://schemas.microsoft.com/office/drawing/2014/main" xmlns="" id="{0F021B1B-CAEA-4B74-9A30-9840A17A914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a:t>
            </a:fld>
            <a:endParaRPr lang="en-US" dirty="0"/>
          </a:p>
        </p:txBody>
      </p:sp>
      <p:sp>
        <p:nvSpPr>
          <p:cNvPr id="14" name="Title 2">
            <a:extLst>
              <a:ext uri="{FF2B5EF4-FFF2-40B4-BE49-F238E27FC236}">
                <a16:creationId xmlns:a16="http://schemas.microsoft.com/office/drawing/2014/main" xmlns="" id="{01C59805-E6AC-40D6-9634-BEC8058CEB26}"/>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15" name="Rectangle 14">
            <a:extLst>
              <a:ext uri="{FF2B5EF4-FFF2-40B4-BE49-F238E27FC236}">
                <a16:creationId xmlns:a16="http://schemas.microsoft.com/office/drawing/2014/main" xmlns="" id="{0B483D0C-7F67-4520-9101-A847CAFC5C39}"/>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Technical Trading </a:t>
            </a:r>
          </a:p>
        </p:txBody>
      </p:sp>
    </p:spTree>
    <p:extLst>
      <p:ext uri="{BB962C8B-B14F-4D97-AF65-F5344CB8AC3E}">
        <p14:creationId xmlns:p14="http://schemas.microsoft.com/office/powerpoint/2010/main" val="17752806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7EC854-EEC7-4587-BBE7-3B5A246047E8}"/>
              </a:ext>
            </a:extLst>
          </p:cNvPr>
          <p:cNvSpPr>
            <a:spLocks noGrp="1"/>
          </p:cNvSpPr>
          <p:nvPr>
            <p:ph type="title"/>
          </p:nvPr>
        </p:nvSpPr>
        <p:spPr/>
        <p:txBody>
          <a:bodyPr>
            <a:normAutofit fontScale="90000"/>
          </a:bodyPr>
          <a:lstStyle/>
          <a:p>
            <a:r>
              <a:rPr lang="en-US" dirty="0"/>
              <a:t>Moving Average Convergence Divergence</a:t>
            </a:r>
          </a:p>
        </p:txBody>
      </p:sp>
      <p:sp>
        <p:nvSpPr>
          <p:cNvPr id="3" name="Date Placeholder 2">
            <a:extLst>
              <a:ext uri="{FF2B5EF4-FFF2-40B4-BE49-F238E27FC236}">
                <a16:creationId xmlns:a16="http://schemas.microsoft.com/office/drawing/2014/main" xmlns="" id="{B2DD630E-DF67-4EA8-A73A-025083DD4BF2}"/>
              </a:ext>
            </a:extLst>
          </p:cNvPr>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a:extLst>
              <a:ext uri="{FF2B5EF4-FFF2-40B4-BE49-F238E27FC236}">
                <a16:creationId xmlns:a16="http://schemas.microsoft.com/office/drawing/2014/main" xmlns="" id="{C6B2F72C-1B6C-44D8-A3B5-6219E6E7AC79}"/>
              </a:ext>
            </a:extLst>
          </p:cNvPr>
          <p:cNvSpPr>
            <a:spLocks noGrp="1"/>
          </p:cNvSpPr>
          <p:nvPr>
            <p:ph type="ftr" sz="quarter" idx="11"/>
          </p:nvPr>
        </p:nvSpPr>
        <p:spPr/>
        <p:txBody>
          <a:bodyPr/>
          <a:lstStyle/>
          <a:p>
            <a:r>
              <a:rPr lang="en-US"/>
              <a:t>Kwartler</a:t>
            </a:r>
            <a:endParaRPr lang="en-US" dirty="0"/>
          </a:p>
        </p:txBody>
      </p:sp>
      <p:sp>
        <p:nvSpPr>
          <p:cNvPr id="5" name="TextBox 4">
            <a:extLst>
              <a:ext uri="{FF2B5EF4-FFF2-40B4-BE49-F238E27FC236}">
                <a16:creationId xmlns:a16="http://schemas.microsoft.com/office/drawing/2014/main" xmlns="" id="{48CD98B2-86C5-4424-9E0D-5C53BDDABF1C}"/>
              </a:ext>
            </a:extLst>
          </p:cNvPr>
          <p:cNvSpPr txBox="1"/>
          <p:nvPr/>
        </p:nvSpPr>
        <p:spPr>
          <a:xfrm>
            <a:off x="3349865" y="2967335"/>
            <a:ext cx="5492271" cy="923330"/>
          </a:xfrm>
          <a:prstGeom prst="rect">
            <a:avLst/>
          </a:prstGeom>
          <a:solidFill>
            <a:schemeClr val="accent6"/>
          </a:solidFill>
        </p:spPr>
        <p:txBody>
          <a:bodyPr wrap="square" rtlCol="0">
            <a:spAutoFit/>
          </a:bodyPr>
          <a:lstStyle/>
          <a:p>
            <a:r>
              <a:rPr lang="en-US" dirty="0">
                <a:solidFill>
                  <a:schemeClr val="bg1"/>
                </a:solidFill>
              </a:rPr>
              <a:t>By measuring </a:t>
            </a:r>
            <a:r>
              <a:rPr lang="en-US" i="1" u="sng" dirty="0">
                <a:solidFill>
                  <a:schemeClr val="bg1"/>
                </a:solidFill>
              </a:rPr>
              <a:t>the moving average of two moving averages with different time frames</a:t>
            </a:r>
            <a:r>
              <a:rPr lang="en-US" dirty="0">
                <a:solidFill>
                  <a:schemeClr val="bg1"/>
                </a:solidFill>
              </a:rPr>
              <a:t>, an investor hopes to capture when momentum is building or receding.  </a:t>
            </a:r>
          </a:p>
        </p:txBody>
      </p:sp>
    </p:spTree>
    <p:extLst>
      <p:ext uri="{BB962C8B-B14F-4D97-AF65-F5344CB8AC3E}">
        <p14:creationId xmlns:p14="http://schemas.microsoft.com/office/powerpoint/2010/main" val="7806514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7EC854-EEC7-4587-BBE7-3B5A246047E8}"/>
              </a:ext>
            </a:extLst>
          </p:cNvPr>
          <p:cNvSpPr>
            <a:spLocks noGrp="1"/>
          </p:cNvSpPr>
          <p:nvPr>
            <p:ph type="title"/>
          </p:nvPr>
        </p:nvSpPr>
        <p:spPr/>
        <p:txBody>
          <a:bodyPr>
            <a:normAutofit fontScale="90000"/>
          </a:bodyPr>
          <a:lstStyle/>
          <a:p>
            <a:r>
              <a:rPr lang="en-US" dirty="0"/>
              <a:t>Moving Average Convergence Divergence</a:t>
            </a:r>
          </a:p>
        </p:txBody>
      </p:sp>
      <p:sp>
        <p:nvSpPr>
          <p:cNvPr id="3" name="Date Placeholder 2">
            <a:extLst>
              <a:ext uri="{FF2B5EF4-FFF2-40B4-BE49-F238E27FC236}">
                <a16:creationId xmlns:a16="http://schemas.microsoft.com/office/drawing/2014/main" xmlns="" id="{B2DD630E-DF67-4EA8-A73A-025083DD4BF2}"/>
              </a:ext>
            </a:extLst>
          </p:cNvPr>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a:extLst>
              <a:ext uri="{FF2B5EF4-FFF2-40B4-BE49-F238E27FC236}">
                <a16:creationId xmlns:a16="http://schemas.microsoft.com/office/drawing/2014/main" xmlns="" id="{C6B2F72C-1B6C-44D8-A3B5-6219E6E7AC79}"/>
              </a:ext>
            </a:extLst>
          </p:cNvPr>
          <p:cNvSpPr>
            <a:spLocks noGrp="1"/>
          </p:cNvSpPr>
          <p:nvPr>
            <p:ph type="ftr" sz="quarter" idx="11"/>
          </p:nvPr>
        </p:nvSpPr>
        <p:spPr/>
        <p:txBody>
          <a:bodyPr/>
          <a:lstStyle/>
          <a:p>
            <a:r>
              <a:rPr lang="en-US"/>
              <a:t>Kwartler</a:t>
            </a:r>
            <a:endParaRPr lang="en-US" dirty="0"/>
          </a:p>
        </p:txBody>
      </p:sp>
      <p:pic>
        <p:nvPicPr>
          <p:cNvPr id="1026" name="Picture 2" descr="https://encrypted-tbn0.gstatic.com/images?q=tbn:ANd9GcTmWHhswmZeevpKDSAZfqIDwA2FsFNYWFvej9pYWddu7rBRY3I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747" y="1282700"/>
            <a:ext cx="5491687" cy="4762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82600" y="2743200"/>
            <a:ext cx="5560689" cy="369332"/>
          </a:xfrm>
          <a:prstGeom prst="rect">
            <a:avLst/>
          </a:prstGeom>
          <a:noFill/>
        </p:spPr>
        <p:txBody>
          <a:bodyPr wrap="none" rtlCol="0">
            <a:spAutoFit/>
          </a:bodyPr>
          <a:lstStyle/>
          <a:p>
            <a:pPr algn="ctr"/>
            <a:r>
              <a:rPr lang="en-US" dirty="0" smtClean="0"/>
              <a:t>Money is moving into a stock…let’s jump on the upswing!</a:t>
            </a:r>
            <a:endParaRPr lang="en-US" dirty="0"/>
          </a:p>
        </p:txBody>
      </p:sp>
      <p:sp>
        <p:nvSpPr>
          <p:cNvPr id="8" name="TextBox 7"/>
          <p:cNvSpPr txBox="1"/>
          <p:nvPr/>
        </p:nvSpPr>
        <p:spPr>
          <a:xfrm>
            <a:off x="1007134" y="3251200"/>
            <a:ext cx="4511620" cy="369332"/>
          </a:xfrm>
          <a:prstGeom prst="rect">
            <a:avLst/>
          </a:prstGeom>
          <a:noFill/>
        </p:spPr>
        <p:txBody>
          <a:bodyPr wrap="none" rtlCol="0">
            <a:spAutoFit/>
          </a:bodyPr>
          <a:lstStyle/>
          <a:p>
            <a:pPr algn="ctr"/>
            <a:r>
              <a:rPr lang="en-US" dirty="0" smtClean="0"/>
              <a:t>Money is moving away from a stock…let’s sell!</a:t>
            </a:r>
            <a:endParaRPr lang="en-US" dirty="0"/>
          </a:p>
        </p:txBody>
      </p:sp>
    </p:spTree>
    <p:extLst>
      <p:ext uri="{BB962C8B-B14F-4D97-AF65-F5344CB8AC3E}">
        <p14:creationId xmlns:p14="http://schemas.microsoft.com/office/powerpoint/2010/main" val="32044146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Moving Average Convergence Divergence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9" name="TextBox 8"/>
          <p:cNvSpPr txBox="1"/>
          <p:nvPr/>
        </p:nvSpPr>
        <p:spPr>
          <a:xfrm>
            <a:off x="2201043" y="2154213"/>
            <a:ext cx="7424084" cy="1200329"/>
          </a:xfrm>
          <a:prstGeom prst="rect">
            <a:avLst/>
          </a:prstGeom>
          <a:noFill/>
        </p:spPr>
        <p:txBody>
          <a:bodyPr wrap="none" rtlCol="0">
            <a:spAutoFit/>
          </a:bodyPr>
          <a:lstStyle/>
          <a:p>
            <a:r>
              <a:rPr lang="en-US" dirty="0"/>
              <a:t>Instead of SMA’s “n”:</a:t>
            </a:r>
          </a:p>
          <a:p>
            <a:pPr marL="285750" indent="-285750">
              <a:buFont typeface="Arial" panose="020B0604020202020204" pitchFamily="34" charset="0"/>
              <a:buChar char="•"/>
            </a:pPr>
            <a:r>
              <a:rPr lang="en-US" dirty="0" err="1"/>
              <a:t>nFast</a:t>
            </a:r>
            <a:r>
              <a:rPr lang="en-US" dirty="0"/>
              <a:t>(12) – the smaller window to measure (12 periods)</a:t>
            </a:r>
          </a:p>
          <a:p>
            <a:pPr marL="285750" indent="-285750">
              <a:buFont typeface="Arial" panose="020B0604020202020204" pitchFamily="34" charset="0"/>
              <a:buChar char="•"/>
            </a:pPr>
            <a:r>
              <a:rPr lang="en-US" dirty="0" err="1"/>
              <a:t>nSlow</a:t>
            </a:r>
            <a:r>
              <a:rPr lang="en-US" dirty="0"/>
              <a:t>(26)- the longer window to measure (26 periods)</a:t>
            </a:r>
          </a:p>
          <a:p>
            <a:pPr marL="285750" indent="-285750">
              <a:buFont typeface="Arial" panose="020B0604020202020204" pitchFamily="34" charset="0"/>
              <a:buChar char="•"/>
            </a:pPr>
            <a:r>
              <a:rPr lang="en-US" dirty="0" err="1"/>
              <a:t>nSig</a:t>
            </a:r>
            <a:r>
              <a:rPr lang="en-US" dirty="0"/>
              <a:t>(9)- the number of periods used to measure the </a:t>
            </a:r>
            <a:r>
              <a:rPr lang="en-US" dirty="0" err="1"/>
              <a:t>avg</a:t>
            </a:r>
            <a:r>
              <a:rPr lang="en-US" dirty="0"/>
              <a:t> difference “signal”</a:t>
            </a:r>
          </a:p>
        </p:txBody>
      </p:sp>
      <p:sp>
        <p:nvSpPr>
          <p:cNvPr id="11" name="Slide Number Placeholder 4">
            <a:extLst>
              <a:ext uri="{FF2B5EF4-FFF2-40B4-BE49-F238E27FC236}">
                <a16:creationId xmlns:a16="http://schemas.microsoft.com/office/drawing/2014/main" xmlns="" id="{FDE24ED6-0495-416A-8ED2-35C7AA748B5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72</a:t>
            </a:fld>
            <a:endParaRPr lang="en-US" dirty="0"/>
          </a:p>
        </p:txBody>
      </p:sp>
    </p:spTree>
    <p:extLst>
      <p:ext uri="{BB962C8B-B14F-4D97-AF65-F5344CB8AC3E}">
        <p14:creationId xmlns:p14="http://schemas.microsoft.com/office/powerpoint/2010/main" val="38527171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Moving Average Convergence Divergence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extBox 6"/>
          <p:cNvSpPr txBox="1"/>
          <p:nvPr/>
        </p:nvSpPr>
        <p:spPr>
          <a:xfrm>
            <a:off x="1697983" y="3890348"/>
            <a:ext cx="8736302" cy="1200329"/>
          </a:xfrm>
          <a:prstGeom prst="rect">
            <a:avLst/>
          </a:prstGeom>
          <a:noFill/>
        </p:spPr>
        <p:txBody>
          <a:bodyPr wrap="none" rtlCol="0">
            <a:spAutoFit/>
          </a:bodyPr>
          <a:lstStyle/>
          <a:p>
            <a:pPr marL="514350" indent="-514350">
              <a:buAutoNum type="arabicPeriod"/>
            </a:pPr>
            <a:r>
              <a:rPr lang="en-US" sz="2400" b="1" dirty="0"/>
              <a:t>Calculate the 12 (</a:t>
            </a:r>
            <a:r>
              <a:rPr lang="en-US" sz="2400" b="1" dirty="0" err="1"/>
              <a:t>nFast</a:t>
            </a:r>
            <a:r>
              <a:rPr lang="en-US" sz="2400" b="1" dirty="0"/>
              <a:t>) day &amp; 26 (</a:t>
            </a:r>
            <a:r>
              <a:rPr lang="en-US" sz="2400" b="1" dirty="0" err="1"/>
              <a:t>nSlow</a:t>
            </a:r>
            <a:r>
              <a:rPr lang="en-US" sz="2400" b="1" dirty="0"/>
              <a:t>) day moving averages.</a:t>
            </a:r>
          </a:p>
          <a:p>
            <a:pPr marL="514350" indent="-514350">
              <a:buAutoNum type="arabicPeriod"/>
            </a:pPr>
            <a:r>
              <a:rPr lang="en-US" sz="2400" b="1" dirty="0"/>
              <a:t>Calculate the </a:t>
            </a:r>
            <a:r>
              <a:rPr lang="en-US" sz="2400" b="1" u="sng" dirty="0"/>
              <a:t>difference</a:t>
            </a:r>
            <a:r>
              <a:rPr lang="en-US" sz="2400" b="1" dirty="0"/>
              <a:t> between averages from #1 </a:t>
            </a:r>
          </a:p>
          <a:p>
            <a:pPr marL="514350" indent="-514350">
              <a:buAutoNum type="arabicPeriod"/>
            </a:pPr>
            <a:r>
              <a:rPr lang="en-US" sz="2400" b="1" dirty="0"/>
              <a:t>Calculate the 9 day Moving </a:t>
            </a:r>
            <a:r>
              <a:rPr lang="en-US" sz="2400" b="1" dirty="0" err="1"/>
              <a:t>Avg</a:t>
            </a:r>
            <a:r>
              <a:rPr lang="en-US" sz="2400" b="1" dirty="0"/>
              <a:t> (</a:t>
            </a:r>
            <a:r>
              <a:rPr lang="en-US" sz="2400" b="1" dirty="0" err="1"/>
              <a:t>nSig</a:t>
            </a:r>
            <a:r>
              <a:rPr lang="en-US" sz="2400" b="1" dirty="0"/>
              <a:t>) of #2 </a:t>
            </a:r>
          </a:p>
        </p:txBody>
      </p:sp>
      <p:sp>
        <p:nvSpPr>
          <p:cNvPr id="9" name="TextBox 8"/>
          <p:cNvSpPr txBox="1"/>
          <p:nvPr/>
        </p:nvSpPr>
        <p:spPr>
          <a:xfrm>
            <a:off x="2201043" y="2154213"/>
            <a:ext cx="7424084" cy="1200329"/>
          </a:xfrm>
          <a:prstGeom prst="rect">
            <a:avLst/>
          </a:prstGeom>
          <a:noFill/>
        </p:spPr>
        <p:txBody>
          <a:bodyPr wrap="none" rtlCol="0">
            <a:spAutoFit/>
          </a:bodyPr>
          <a:lstStyle/>
          <a:p>
            <a:r>
              <a:rPr lang="en-US" dirty="0"/>
              <a:t>Instead of SMA’s “n”:</a:t>
            </a:r>
          </a:p>
          <a:p>
            <a:pPr marL="285750" indent="-285750">
              <a:buFont typeface="Arial" panose="020B0604020202020204" pitchFamily="34" charset="0"/>
              <a:buChar char="•"/>
            </a:pPr>
            <a:r>
              <a:rPr lang="en-US" dirty="0" err="1"/>
              <a:t>nFast</a:t>
            </a:r>
            <a:r>
              <a:rPr lang="en-US" dirty="0"/>
              <a:t>(12) – the smaller window to measure (12 periods)</a:t>
            </a:r>
          </a:p>
          <a:p>
            <a:pPr marL="285750" indent="-285750">
              <a:buFont typeface="Arial" panose="020B0604020202020204" pitchFamily="34" charset="0"/>
              <a:buChar char="•"/>
            </a:pPr>
            <a:r>
              <a:rPr lang="en-US" dirty="0" err="1"/>
              <a:t>nSlow</a:t>
            </a:r>
            <a:r>
              <a:rPr lang="en-US" dirty="0"/>
              <a:t>(26)- the longer window to measure (26 periods)</a:t>
            </a:r>
          </a:p>
          <a:p>
            <a:pPr marL="285750" indent="-285750">
              <a:buFont typeface="Arial" panose="020B0604020202020204" pitchFamily="34" charset="0"/>
              <a:buChar char="•"/>
            </a:pPr>
            <a:r>
              <a:rPr lang="en-US" dirty="0" err="1"/>
              <a:t>nSig</a:t>
            </a:r>
            <a:r>
              <a:rPr lang="en-US" dirty="0"/>
              <a:t>(9)- the number of periods used to measure the </a:t>
            </a:r>
            <a:r>
              <a:rPr lang="en-US" dirty="0" err="1"/>
              <a:t>avg</a:t>
            </a:r>
            <a:r>
              <a:rPr lang="en-US" dirty="0"/>
              <a:t> difference “signal”</a:t>
            </a:r>
          </a:p>
        </p:txBody>
      </p:sp>
      <p:sp>
        <p:nvSpPr>
          <p:cNvPr id="11" name="Slide Number Placeholder 4">
            <a:extLst>
              <a:ext uri="{FF2B5EF4-FFF2-40B4-BE49-F238E27FC236}">
                <a16:creationId xmlns:a16="http://schemas.microsoft.com/office/drawing/2014/main" xmlns="" id="{FDE24ED6-0495-416A-8ED2-35C7AA748B5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73</a:t>
            </a:fld>
            <a:endParaRPr lang="en-US" dirty="0"/>
          </a:p>
        </p:txBody>
      </p:sp>
    </p:spTree>
    <p:extLst>
      <p:ext uri="{BB962C8B-B14F-4D97-AF65-F5344CB8AC3E}">
        <p14:creationId xmlns:p14="http://schemas.microsoft.com/office/powerpoint/2010/main" val="37287607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Moving Average Convergence Divergence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extBox 6"/>
          <p:cNvSpPr txBox="1"/>
          <p:nvPr/>
        </p:nvSpPr>
        <p:spPr>
          <a:xfrm>
            <a:off x="1697983" y="3890348"/>
            <a:ext cx="8736302" cy="1200329"/>
          </a:xfrm>
          <a:prstGeom prst="rect">
            <a:avLst/>
          </a:prstGeom>
          <a:noFill/>
        </p:spPr>
        <p:txBody>
          <a:bodyPr wrap="none" rtlCol="0">
            <a:spAutoFit/>
          </a:bodyPr>
          <a:lstStyle/>
          <a:p>
            <a:pPr marL="514350" indent="-514350">
              <a:buAutoNum type="arabicPeriod"/>
            </a:pPr>
            <a:r>
              <a:rPr lang="en-US" sz="2400" b="1" dirty="0"/>
              <a:t>Calculate the 12 (</a:t>
            </a:r>
            <a:r>
              <a:rPr lang="en-US" sz="2400" b="1" dirty="0" err="1"/>
              <a:t>nFast</a:t>
            </a:r>
            <a:r>
              <a:rPr lang="en-US" sz="2400" b="1" dirty="0"/>
              <a:t>) day &amp; 26 (</a:t>
            </a:r>
            <a:r>
              <a:rPr lang="en-US" sz="2400" b="1" dirty="0" err="1"/>
              <a:t>nSlow</a:t>
            </a:r>
            <a:r>
              <a:rPr lang="en-US" sz="2400" b="1" dirty="0"/>
              <a:t>) day moving averages.</a:t>
            </a:r>
          </a:p>
          <a:p>
            <a:pPr marL="514350" indent="-514350">
              <a:buAutoNum type="arabicPeriod"/>
            </a:pPr>
            <a:r>
              <a:rPr lang="en-US" sz="2400" b="1" dirty="0"/>
              <a:t>Calculate the difference between averages from #1 </a:t>
            </a:r>
          </a:p>
          <a:p>
            <a:pPr marL="514350" indent="-514350">
              <a:buAutoNum type="arabicPeriod"/>
            </a:pPr>
            <a:r>
              <a:rPr lang="en-US" sz="2400" b="1" dirty="0"/>
              <a:t>Calculate the 9 day Moving </a:t>
            </a:r>
            <a:r>
              <a:rPr lang="en-US" sz="2400" b="1" dirty="0" err="1"/>
              <a:t>Avg</a:t>
            </a:r>
            <a:r>
              <a:rPr lang="en-US" sz="2400" b="1" dirty="0"/>
              <a:t> (</a:t>
            </a:r>
            <a:r>
              <a:rPr lang="en-US" sz="2400" b="1" dirty="0" err="1"/>
              <a:t>nSig</a:t>
            </a:r>
            <a:r>
              <a:rPr lang="en-US" sz="2400" b="1" dirty="0"/>
              <a:t>) of #2 </a:t>
            </a:r>
          </a:p>
        </p:txBody>
      </p:sp>
      <p:sp>
        <p:nvSpPr>
          <p:cNvPr id="9" name="TextBox 8"/>
          <p:cNvSpPr txBox="1"/>
          <p:nvPr/>
        </p:nvSpPr>
        <p:spPr>
          <a:xfrm>
            <a:off x="2201043" y="2154213"/>
            <a:ext cx="7424084" cy="1200329"/>
          </a:xfrm>
          <a:prstGeom prst="rect">
            <a:avLst/>
          </a:prstGeom>
          <a:noFill/>
        </p:spPr>
        <p:txBody>
          <a:bodyPr wrap="none" rtlCol="0">
            <a:spAutoFit/>
          </a:bodyPr>
          <a:lstStyle/>
          <a:p>
            <a:r>
              <a:rPr lang="en-US" dirty="0"/>
              <a:t>Instead of SMA’s “n”:</a:t>
            </a:r>
          </a:p>
          <a:p>
            <a:pPr marL="285750" indent="-285750">
              <a:buFont typeface="Arial" panose="020B0604020202020204" pitchFamily="34" charset="0"/>
              <a:buChar char="•"/>
            </a:pPr>
            <a:r>
              <a:rPr lang="en-US" dirty="0" err="1"/>
              <a:t>nFast</a:t>
            </a:r>
            <a:r>
              <a:rPr lang="en-US" dirty="0"/>
              <a:t>(12) – the smaller window to measure (12 periods)</a:t>
            </a:r>
          </a:p>
          <a:p>
            <a:pPr marL="285750" indent="-285750">
              <a:buFont typeface="Arial" panose="020B0604020202020204" pitchFamily="34" charset="0"/>
              <a:buChar char="•"/>
            </a:pPr>
            <a:r>
              <a:rPr lang="en-US" dirty="0" err="1"/>
              <a:t>nSlow</a:t>
            </a:r>
            <a:r>
              <a:rPr lang="en-US" dirty="0"/>
              <a:t>(26)- the longer window to measure (26 periods)</a:t>
            </a:r>
          </a:p>
          <a:p>
            <a:pPr marL="285750" indent="-285750">
              <a:buFont typeface="Arial" panose="020B0604020202020204" pitchFamily="34" charset="0"/>
              <a:buChar char="•"/>
            </a:pPr>
            <a:r>
              <a:rPr lang="en-US" dirty="0" err="1"/>
              <a:t>nSig</a:t>
            </a:r>
            <a:r>
              <a:rPr lang="en-US" dirty="0"/>
              <a:t>(9)- the number of periods used to measure the </a:t>
            </a:r>
            <a:r>
              <a:rPr lang="en-US" dirty="0" err="1"/>
              <a:t>avg</a:t>
            </a:r>
            <a:r>
              <a:rPr lang="en-US" dirty="0"/>
              <a:t> difference “signal”</a:t>
            </a:r>
          </a:p>
        </p:txBody>
      </p:sp>
      <p:sp>
        <p:nvSpPr>
          <p:cNvPr id="11" name="Slide Number Placeholder 4">
            <a:extLst>
              <a:ext uri="{FF2B5EF4-FFF2-40B4-BE49-F238E27FC236}">
                <a16:creationId xmlns:a16="http://schemas.microsoft.com/office/drawing/2014/main" xmlns="" id="{FDE24ED6-0495-416A-8ED2-35C7AA748B5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74</a:t>
            </a:fld>
            <a:endParaRPr lang="en-US" dirty="0"/>
          </a:p>
        </p:txBody>
      </p:sp>
      <p:sp>
        <p:nvSpPr>
          <p:cNvPr id="12" name="Rectangle 11">
            <a:extLst>
              <a:ext uri="{FF2B5EF4-FFF2-40B4-BE49-F238E27FC236}">
                <a16:creationId xmlns:a16="http://schemas.microsoft.com/office/drawing/2014/main" xmlns="" id="{E4599AE8-081F-489C-8386-807080053530}"/>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solidFill>
              </a:rPr>
              <a:t>When MACD &gt; Signal, the price is accelerating, positive momentum/money is coming to the equity which represents a buying opportunity.  Converse is true.</a:t>
            </a:r>
          </a:p>
        </p:txBody>
      </p:sp>
    </p:spTree>
    <p:extLst>
      <p:ext uri="{BB962C8B-B14F-4D97-AF65-F5344CB8AC3E}">
        <p14:creationId xmlns:p14="http://schemas.microsoft.com/office/powerpoint/2010/main" val="13478347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One small addition difference.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extBox 6"/>
          <p:cNvSpPr txBox="1"/>
          <p:nvPr/>
        </p:nvSpPr>
        <p:spPr>
          <a:xfrm>
            <a:off x="2181225" y="1511343"/>
            <a:ext cx="886781" cy="523220"/>
          </a:xfrm>
          <a:prstGeom prst="rect">
            <a:avLst/>
          </a:prstGeom>
          <a:noFill/>
        </p:spPr>
        <p:txBody>
          <a:bodyPr wrap="none" rtlCol="0">
            <a:spAutoFit/>
          </a:bodyPr>
          <a:lstStyle/>
          <a:p>
            <a:r>
              <a:rPr lang="en-US" sz="2800" b="1" u="sng" dirty="0"/>
              <a:t>SMA</a:t>
            </a:r>
          </a:p>
        </p:txBody>
      </p:sp>
      <p:sp>
        <p:nvSpPr>
          <p:cNvPr id="8" name="TextBox 7"/>
          <p:cNvSpPr txBox="1"/>
          <p:nvPr/>
        </p:nvSpPr>
        <p:spPr>
          <a:xfrm>
            <a:off x="8423244" y="1511343"/>
            <a:ext cx="891591" cy="523220"/>
          </a:xfrm>
          <a:prstGeom prst="rect">
            <a:avLst/>
          </a:prstGeom>
          <a:noFill/>
        </p:spPr>
        <p:txBody>
          <a:bodyPr wrap="none" rtlCol="0">
            <a:spAutoFit/>
          </a:bodyPr>
          <a:lstStyle/>
          <a:p>
            <a:r>
              <a:rPr lang="en-US" sz="2800" b="1" u="sng" dirty="0"/>
              <a:t>EMA</a:t>
            </a:r>
          </a:p>
        </p:txBody>
      </p:sp>
      <p:sp>
        <p:nvSpPr>
          <p:cNvPr id="9" name="TextBox 8"/>
          <p:cNvSpPr txBox="1"/>
          <p:nvPr/>
        </p:nvSpPr>
        <p:spPr>
          <a:xfrm>
            <a:off x="1050851" y="2975088"/>
            <a:ext cx="3318387" cy="646331"/>
          </a:xfrm>
          <a:prstGeom prst="rect">
            <a:avLst/>
          </a:prstGeom>
          <a:noFill/>
        </p:spPr>
        <p:txBody>
          <a:bodyPr wrap="square" rtlCol="0">
            <a:spAutoFit/>
          </a:bodyPr>
          <a:lstStyle/>
          <a:p>
            <a:r>
              <a:rPr lang="en-US" dirty="0"/>
              <a:t>Each value in the “n” window has an </a:t>
            </a:r>
            <a:r>
              <a:rPr lang="en-US" b="1" u="sng" dirty="0"/>
              <a:t>equal</a:t>
            </a:r>
            <a:r>
              <a:rPr lang="en-US" dirty="0"/>
              <a:t> weight.</a:t>
            </a:r>
          </a:p>
        </p:txBody>
      </p:sp>
      <p:sp>
        <p:nvSpPr>
          <p:cNvPr id="12" name="TextBox 11"/>
          <p:cNvSpPr txBox="1"/>
          <p:nvPr/>
        </p:nvSpPr>
        <p:spPr>
          <a:xfrm>
            <a:off x="7045700" y="2698089"/>
            <a:ext cx="3318387" cy="1200329"/>
          </a:xfrm>
          <a:prstGeom prst="rect">
            <a:avLst/>
          </a:prstGeom>
          <a:noFill/>
        </p:spPr>
        <p:txBody>
          <a:bodyPr wrap="square" rtlCol="0">
            <a:spAutoFit/>
          </a:bodyPr>
          <a:lstStyle/>
          <a:p>
            <a:r>
              <a:rPr lang="en-US" dirty="0"/>
              <a:t>Each value in the “n” window has an different weight.  The weights decrease the farther back in time e.g. </a:t>
            </a:r>
            <a:r>
              <a:rPr lang="en-US" b="1" dirty="0"/>
              <a:t>recent data is more relevant</a:t>
            </a:r>
            <a:r>
              <a:rPr lang="en-US" dirty="0"/>
              <a:t>.</a:t>
            </a:r>
          </a:p>
        </p:txBody>
      </p:sp>
      <p:sp>
        <p:nvSpPr>
          <p:cNvPr id="16" name="Slide Number Placeholder 4">
            <a:extLst>
              <a:ext uri="{FF2B5EF4-FFF2-40B4-BE49-F238E27FC236}">
                <a16:creationId xmlns:a16="http://schemas.microsoft.com/office/drawing/2014/main" xmlns="" id="{F6AA2376-CF92-4C47-AD15-E07FB7D80B87}"/>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75</a:t>
            </a:fld>
            <a:endParaRPr lang="en-US" dirty="0"/>
          </a:p>
        </p:txBody>
      </p:sp>
      <p:sp>
        <p:nvSpPr>
          <p:cNvPr id="17" name="Rectangle 16">
            <a:extLst>
              <a:ext uri="{FF2B5EF4-FFF2-40B4-BE49-F238E27FC236}">
                <a16:creationId xmlns:a16="http://schemas.microsoft.com/office/drawing/2014/main" xmlns="" id="{081F138C-CC96-4ABE-8FF8-7250BA3AC94A}"/>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Usually the MACD uses the Exponential Moving Average (EMA) not Simple Moving Average</a:t>
            </a:r>
          </a:p>
        </p:txBody>
      </p:sp>
    </p:spTree>
    <p:extLst>
      <p:ext uri="{BB962C8B-B14F-4D97-AF65-F5344CB8AC3E}">
        <p14:creationId xmlns:p14="http://schemas.microsoft.com/office/powerpoint/2010/main" val="30037688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3A907E-EE50-47D4-B421-FA1B549261C6}"/>
              </a:ext>
            </a:extLst>
          </p:cNvPr>
          <p:cNvSpPr>
            <a:spLocks noGrp="1"/>
          </p:cNvSpPr>
          <p:nvPr>
            <p:ph type="title"/>
          </p:nvPr>
        </p:nvSpPr>
        <p:spPr/>
        <p:txBody>
          <a:bodyPr>
            <a:normAutofit fontScale="90000"/>
          </a:bodyPr>
          <a:lstStyle/>
          <a:p>
            <a:r>
              <a:rPr lang="en-US" dirty="0"/>
              <a:t>SMA Vs EMA</a:t>
            </a:r>
          </a:p>
        </p:txBody>
      </p:sp>
      <p:sp>
        <p:nvSpPr>
          <p:cNvPr id="3" name="Date Placeholder 2">
            <a:extLst>
              <a:ext uri="{FF2B5EF4-FFF2-40B4-BE49-F238E27FC236}">
                <a16:creationId xmlns:a16="http://schemas.microsoft.com/office/drawing/2014/main" xmlns="" id="{E7C82498-ED64-436F-BCBF-728FD315F081}"/>
              </a:ext>
            </a:extLst>
          </p:cNvPr>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a:extLst>
              <a:ext uri="{FF2B5EF4-FFF2-40B4-BE49-F238E27FC236}">
                <a16:creationId xmlns:a16="http://schemas.microsoft.com/office/drawing/2014/main" xmlns="" id="{557CACCB-72DB-495B-9AD5-AAF3C0BD74C6}"/>
              </a:ext>
            </a:extLst>
          </p:cNvPr>
          <p:cNvSpPr>
            <a:spLocks noGrp="1"/>
          </p:cNvSpPr>
          <p:nvPr>
            <p:ph type="ftr" sz="quarter" idx="11"/>
          </p:nvPr>
        </p:nvSpPr>
        <p:spPr/>
        <p:txBody>
          <a:bodyPr/>
          <a:lstStyle/>
          <a:p>
            <a:r>
              <a:rPr lang="en-US"/>
              <a:t>Kwartler</a:t>
            </a:r>
            <a:endParaRPr lang="en-US" dirty="0"/>
          </a:p>
        </p:txBody>
      </p:sp>
      <p:sp>
        <p:nvSpPr>
          <p:cNvPr id="5" name="TextBox 4">
            <a:extLst>
              <a:ext uri="{FF2B5EF4-FFF2-40B4-BE49-F238E27FC236}">
                <a16:creationId xmlns:a16="http://schemas.microsoft.com/office/drawing/2014/main" xmlns="" id="{558F7037-B5E1-4072-BBFA-2F7DEFF6E0D4}"/>
              </a:ext>
            </a:extLst>
          </p:cNvPr>
          <p:cNvSpPr txBox="1"/>
          <p:nvPr/>
        </p:nvSpPr>
        <p:spPr>
          <a:xfrm>
            <a:off x="838200" y="1167918"/>
            <a:ext cx="10341293" cy="707886"/>
          </a:xfrm>
          <a:prstGeom prst="rect">
            <a:avLst/>
          </a:prstGeom>
          <a:noFill/>
        </p:spPr>
        <p:txBody>
          <a:bodyPr wrap="none" rtlCol="0">
            <a:spAutoFit/>
          </a:bodyPr>
          <a:lstStyle/>
          <a:p>
            <a:r>
              <a:rPr lang="fr-FR" sz="4000" dirty="0" err="1">
                <a:latin typeface="Consolas" panose="020B0609020204030204" pitchFamily="49" charset="0"/>
              </a:rPr>
              <a:t>vec</a:t>
            </a:r>
            <a:r>
              <a:rPr lang="fr-FR" sz="4000" dirty="0">
                <a:latin typeface="Consolas" panose="020B0609020204030204" pitchFamily="49" charset="0"/>
              </a:rPr>
              <a:t> &lt;- c( 1.2, 0.2, 10, 20.3, 104.3)</a:t>
            </a:r>
            <a:endParaRPr lang="en-US" sz="4000" dirty="0">
              <a:latin typeface="Consolas" panose="020B0609020204030204" pitchFamily="49" charset="0"/>
            </a:endParaRPr>
          </a:p>
        </p:txBody>
      </p:sp>
      <p:sp>
        <p:nvSpPr>
          <p:cNvPr id="6" name="TextBox 5">
            <a:extLst>
              <a:ext uri="{FF2B5EF4-FFF2-40B4-BE49-F238E27FC236}">
                <a16:creationId xmlns:a16="http://schemas.microsoft.com/office/drawing/2014/main" xmlns="" id="{F992DD29-741E-4D77-9EA0-12E515807F7F}"/>
              </a:ext>
            </a:extLst>
          </p:cNvPr>
          <p:cNvSpPr txBox="1"/>
          <p:nvPr/>
        </p:nvSpPr>
        <p:spPr>
          <a:xfrm>
            <a:off x="820185" y="3444492"/>
            <a:ext cx="3733714" cy="523220"/>
          </a:xfrm>
          <a:prstGeom prst="rect">
            <a:avLst/>
          </a:prstGeom>
          <a:noFill/>
        </p:spPr>
        <p:txBody>
          <a:bodyPr wrap="none" rtlCol="0">
            <a:spAutoFit/>
          </a:bodyPr>
          <a:lstStyle/>
          <a:p>
            <a:r>
              <a:rPr lang="pt-BR" sz="2800" dirty="0">
                <a:latin typeface="Consolas" panose="020B0609020204030204" pitchFamily="49" charset="0"/>
              </a:rPr>
              <a:t>TTR::SMA(vec, n=3)</a:t>
            </a:r>
            <a:endParaRPr lang="en-US" sz="2800" dirty="0">
              <a:latin typeface="Consolas" panose="020B0609020204030204" pitchFamily="49" charset="0"/>
            </a:endParaRPr>
          </a:p>
        </p:txBody>
      </p:sp>
      <p:sp>
        <p:nvSpPr>
          <p:cNvPr id="7" name="TextBox 6">
            <a:extLst>
              <a:ext uri="{FF2B5EF4-FFF2-40B4-BE49-F238E27FC236}">
                <a16:creationId xmlns:a16="http://schemas.microsoft.com/office/drawing/2014/main" xmlns="" id="{74D4320F-FEF9-4718-A6A8-5007B9649C6C}"/>
              </a:ext>
            </a:extLst>
          </p:cNvPr>
          <p:cNvSpPr txBox="1"/>
          <p:nvPr/>
        </p:nvSpPr>
        <p:spPr>
          <a:xfrm>
            <a:off x="1825268" y="3944367"/>
            <a:ext cx="1723549" cy="707886"/>
          </a:xfrm>
          <a:prstGeom prst="rect">
            <a:avLst/>
          </a:prstGeom>
          <a:noFill/>
        </p:spPr>
        <p:txBody>
          <a:bodyPr wrap="none" rtlCol="0">
            <a:spAutoFit/>
          </a:bodyPr>
          <a:lstStyle/>
          <a:p>
            <a:r>
              <a:rPr lang="en-US" sz="4000" dirty="0">
                <a:solidFill>
                  <a:schemeClr val="accent4"/>
                </a:solidFill>
              </a:rPr>
              <a:t>= 44.86</a:t>
            </a:r>
          </a:p>
        </p:txBody>
      </p:sp>
      <p:sp>
        <p:nvSpPr>
          <p:cNvPr id="8" name="TextBox 7">
            <a:extLst>
              <a:ext uri="{FF2B5EF4-FFF2-40B4-BE49-F238E27FC236}">
                <a16:creationId xmlns:a16="http://schemas.microsoft.com/office/drawing/2014/main" xmlns="" id="{6643DF6D-CEB5-424C-86B7-6B01D3D307F2}"/>
              </a:ext>
            </a:extLst>
          </p:cNvPr>
          <p:cNvSpPr txBox="1"/>
          <p:nvPr/>
        </p:nvSpPr>
        <p:spPr>
          <a:xfrm>
            <a:off x="6611589" y="3467837"/>
            <a:ext cx="3733714" cy="523220"/>
          </a:xfrm>
          <a:prstGeom prst="rect">
            <a:avLst/>
          </a:prstGeom>
          <a:noFill/>
        </p:spPr>
        <p:txBody>
          <a:bodyPr wrap="none" rtlCol="0">
            <a:spAutoFit/>
          </a:bodyPr>
          <a:lstStyle/>
          <a:p>
            <a:pPr algn="ctr"/>
            <a:r>
              <a:rPr lang="pt-BR" sz="2800" dirty="0">
                <a:latin typeface="Consolas" panose="020B0609020204030204" pitchFamily="49" charset="0"/>
              </a:rPr>
              <a:t>TTR::EMA(vec, n=3)</a:t>
            </a:r>
            <a:endParaRPr lang="en-US" sz="2800" dirty="0">
              <a:latin typeface="Consolas" panose="020B0609020204030204" pitchFamily="49" charset="0"/>
            </a:endParaRPr>
          </a:p>
        </p:txBody>
      </p:sp>
      <p:sp>
        <p:nvSpPr>
          <p:cNvPr id="9" name="TextBox 8">
            <a:extLst>
              <a:ext uri="{FF2B5EF4-FFF2-40B4-BE49-F238E27FC236}">
                <a16:creationId xmlns:a16="http://schemas.microsoft.com/office/drawing/2014/main" xmlns="" id="{30454FFC-2269-412F-AB1B-E5A65CCDE17F}"/>
              </a:ext>
            </a:extLst>
          </p:cNvPr>
          <p:cNvSpPr txBox="1"/>
          <p:nvPr/>
        </p:nvSpPr>
        <p:spPr>
          <a:xfrm>
            <a:off x="7486829" y="3967712"/>
            <a:ext cx="1983235" cy="707886"/>
          </a:xfrm>
          <a:prstGeom prst="rect">
            <a:avLst/>
          </a:prstGeom>
          <a:noFill/>
        </p:spPr>
        <p:txBody>
          <a:bodyPr wrap="none" rtlCol="0">
            <a:spAutoFit/>
          </a:bodyPr>
          <a:lstStyle/>
          <a:p>
            <a:pPr algn="ctr"/>
            <a:r>
              <a:rPr lang="en-US" sz="4000" dirty="0">
                <a:solidFill>
                  <a:schemeClr val="accent4"/>
                </a:solidFill>
              </a:rPr>
              <a:t>= 58.175</a:t>
            </a:r>
          </a:p>
        </p:txBody>
      </p:sp>
      <p:sp>
        <p:nvSpPr>
          <p:cNvPr id="10" name="TextBox 9"/>
          <p:cNvSpPr txBox="1"/>
          <p:nvPr/>
        </p:nvSpPr>
        <p:spPr>
          <a:xfrm>
            <a:off x="558799" y="3166533"/>
            <a:ext cx="4256486" cy="369332"/>
          </a:xfrm>
          <a:prstGeom prst="rect">
            <a:avLst/>
          </a:prstGeom>
          <a:noFill/>
        </p:spPr>
        <p:txBody>
          <a:bodyPr wrap="none" rtlCol="0">
            <a:spAutoFit/>
          </a:bodyPr>
          <a:lstStyle/>
          <a:p>
            <a:r>
              <a:rPr lang="en-US" dirty="0" smtClean="0"/>
              <a:t>Each value has equal weight in the window.</a:t>
            </a:r>
            <a:endParaRPr lang="en-US" dirty="0"/>
          </a:p>
        </p:txBody>
      </p:sp>
      <p:sp>
        <p:nvSpPr>
          <p:cNvPr id="12" name="TextBox 11"/>
          <p:cNvSpPr txBox="1"/>
          <p:nvPr/>
        </p:nvSpPr>
        <p:spPr>
          <a:xfrm>
            <a:off x="6095999" y="3166533"/>
            <a:ext cx="4764894" cy="369332"/>
          </a:xfrm>
          <a:prstGeom prst="rect">
            <a:avLst/>
          </a:prstGeom>
          <a:noFill/>
        </p:spPr>
        <p:txBody>
          <a:bodyPr wrap="none" rtlCol="0">
            <a:spAutoFit/>
          </a:bodyPr>
          <a:lstStyle/>
          <a:p>
            <a:pPr algn="ctr"/>
            <a:r>
              <a:rPr lang="en-US" b="1" dirty="0" smtClean="0"/>
              <a:t>Recent values </a:t>
            </a:r>
            <a:r>
              <a:rPr lang="en-US" dirty="0" smtClean="0"/>
              <a:t>have </a:t>
            </a:r>
            <a:r>
              <a:rPr lang="en-US" b="1" dirty="0" smtClean="0"/>
              <a:t>MORE</a:t>
            </a:r>
            <a:r>
              <a:rPr lang="en-US" dirty="0" smtClean="0"/>
              <a:t> weight in the window.</a:t>
            </a:r>
            <a:endParaRPr lang="en-US" dirty="0"/>
          </a:p>
        </p:txBody>
      </p:sp>
    </p:spTree>
    <p:extLst>
      <p:ext uri="{BB962C8B-B14F-4D97-AF65-F5344CB8AC3E}">
        <p14:creationId xmlns:p14="http://schemas.microsoft.com/office/powerpoint/2010/main" val="10803087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00166231"/>
              </p:ext>
            </p:extLst>
          </p:nvPr>
        </p:nvGraphicFramePr>
        <p:xfrm>
          <a:off x="3190413" y="1111250"/>
          <a:ext cx="5811174" cy="35052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xmlns="" val="20002"/>
                    </a:ext>
                  </a:extLst>
                </a:gridCol>
              </a:tblGrid>
              <a:tr h="370840">
                <a:tc>
                  <a:txBody>
                    <a:bodyPr/>
                    <a:lstStyle/>
                    <a:p>
                      <a:r>
                        <a:rPr lang="en-US" sz="2000" b="0" strike="noStrike" dirty="0" smtClean="0">
                          <a:solidFill>
                            <a:schemeClr val="bg1"/>
                          </a:solidFill>
                        </a:rPr>
                        <a:t>Topic IV</a:t>
                      </a:r>
                      <a:endParaRPr lang="en-US" sz="2000" b="0" strike="noStrike" dirty="0">
                        <a:solidFill>
                          <a:schemeClr val="bg1"/>
                        </a:solidFill>
                      </a:endParaRPr>
                    </a:p>
                  </a:txBody>
                  <a:tcPr/>
                </a:tc>
                <a:extLst>
                  <a:ext uri="{0D108BD9-81ED-4DB2-BD59-A6C34878D82A}">
                    <a16:rowId xmlns:a16="http://schemas.microsoft.com/office/drawing/2014/main" xmlns=""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Creating the MACD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Walk through the moving </a:t>
                      </a:r>
                      <a:r>
                        <a:rPr lang="en-US" sz="2000" b="0" i="0" kern="1200" dirty="0" err="1" smtClean="0">
                          <a:solidFill>
                            <a:schemeClr val="dk1"/>
                          </a:solidFill>
                          <a:effectLst/>
                          <a:latin typeface="+mn-lt"/>
                          <a:ea typeface="+mn-ea"/>
                          <a:cs typeface="+mn-cs"/>
                        </a:rPr>
                        <a:t>avg</a:t>
                      </a:r>
                      <a:r>
                        <a:rPr lang="en-US" sz="2000" b="0" i="0" kern="1200" dirty="0" smtClean="0">
                          <a:solidFill>
                            <a:schemeClr val="dk1"/>
                          </a:solidFill>
                          <a:effectLst/>
                          <a:latin typeface="+mn-lt"/>
                          <a:ea typeface="+mn-ea"/>
                          <a:cs typeface="+mn-cs"/>
                        </a:rPr>
                        <a:t> convergence divergence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i="0" kern="1200" dirty="0" smtClean="0">
                          <a:solidFill>
                            <a:srgbClr val="C00000"/>
                          </a:solidFill>
                          <a:effectLst/>
                          <a:latin typeface="+mn-lt"/>
                          <a:ea typeface="+mn-ea"/>
                          <a:cs typeface="+mn-cs"/>
                        </a:rPr>
                        <a:t>Manually calculate a standard moving average </a:t>
                      </a:r>
                    </a:p>
                    <a:p>
                      <a:pPr marL="342900" indent="-342900" fontAlgn="base">
                        <a:buFont typeface="Arial" panose="020B0604020202020204" pitchFamily="34" charset="0"/>
                        <a:buChar char="•"/>
                      </a:pPr>
                      <a:r>
                        <a:rPr lang="en-US" sz="2000" b="1" i="0" kern="1200" dirty="0" smtClean="0">
                          <a:solidFill>
                            <a:srgbClr val="C00000"/>
                          </a:solidFill>
                          <a:effectLst/>
                          <a:latin typeface="+mn-lt"/>
                          <a:ea typeface="+mn-ea"/>
                          <a:cs typeface="+mn-cs"/>
                        </a:rPr>
                        <a:t>Apply the MACD signal as an indicator </a:t>
                      </a:r>
                    </a:p>
                    <a:p>
                      <a:pPr marL="342900" indent="-342900" fontAlgn="base">
                        <a:buFont typeface="Arial" panose="020B0604020202020204" pitchFamily="34" charset="0"/>
                        <a:buChar char="•"/>
                      </a:pPr>
                      <a:r>
                        <a:rPr lang="en-US" sz="2000" b="1" i="0" kern="1200" dirty="0" smtClean="0">
                          <a:solidFill>
                            <a:srgbClr val="C00000"/>
                          </a:solidFill>
                          <a:effectLst/>
                          <a:latin typeface="+mn-lt"/>
                          <a:ea typeface="+mn-ea"/>
                          <a:cs typeface="+mn-cs"/>
                        </a:rPr>
                        <a:t>Visualize the stock &amp; MACD in a dynamic plot 1_TTR_D.R</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Debrief on MACD visuals &amp; back-test</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Q&amp;A</a:t>
                      </a:r>
                    </a:p>
                    <a:p>
                      <a:pPr fontAlgn="base"/>
                      <a:endParaRPr lang="en-US" sz="2000" b="0" i="0" kern="1200" dirty="0" smtClean="0">
                        <a:solidFill>
                          <a:schemeClr val="dk1"/>
                        </a:solidFill>
                        <a:effectLst/>
                        <a:latin typeface="+mn-lt"/>
                        <a:ea typeface="+mn-ea"/>
                        <a:cs typeface="+mn-cs"/>
                      </a:endParaRPr>
                    </a:p>
                  </a:txBody>
                  <a:tcPr/>
                </a:tc>
                <a:extLst>
                  <a:ext uri="{0D108BD9-81ED-4DB2-BD59-A6C34878D82A}">
                    <a16:rowId xmlns:a16="http://schemas.microsoft.com/office/drawing/2014/main" xmlns=""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77</a:t>
            </a:fld>
            <a:endParaRPr lang="en-US" dirty="0"/>
          </a:p>
        </p:txBody>
      </p:sp>
    </p:spTree>
    <p:extLst>
      <p:ext uri="{BB962C8B-B14F-4D97-AF65-F5344CB8AC3E}">
        <p14:creationId xmlns:p14="http://schemas.microsoft.com/office/powerpoint/2010/main" val="41559769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a:t>
            </a:r>
            <a:r>
              <a:rPr lang="en-US" dirty="0" smtClean="0"/>
              <a:t>1_TTR_D.R</a:t>
            </a:r>
            <a:endParaRPr lang="en-US" dirty="0"/>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838200" y="1423267"/>
            <a:ext cx="5497146" cy="2185214"/>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Calculate MACD </a:t>
            </a:r>
          </a:p>
          <a:p>
            <a:pPr marL="285750" indent="-285750">
              <a:buFont typeface="Arial" panose="020B0604020202020204" pitchFamily="34" charset="0"/>
              <a:buChar char="•"/>
            </a:pPr>
            <a:r>
              <a:rPr lang="en-US" dirty="0"/>
              <a:t>Plot a dynamic graph of the closing &amp; MACD indicator</a:t>
            </a:r>
          </a:p>
          <a:p>
            <a:pPr marL="285750" indent="-285750">
              <a:buFont typeface="Arial" panose="020B0604020202020204" pitchFamily="34" charset="0"/>
              <a:buChar char="•"/>
            </a:pPr>
            <a:r>
              <a:rPr lang="en-US" dirty="0"/>
              <a:t>Visually inspect the results of buy/sell actions</a:t>
            </a:r>
          </a:p>
          <a:p>
            <a:pPr marL="285750" indent="-285750">
              <a:buFont typeface="Arial" panose="020B0604020202020204" pitchFamily="34" charset="0"/>
              <a:buChar char="•"/>
            </a:pPr>
            <a:r>
              <a:rPr lang="en-US" dirty="0"/>
              <a:t>Calculate cumulative return for the indicator</a:t>
            </a:r>
          </a:p>
        </p:txBody>
      </p:sp>
      <p:sp>
        <p:nvSpPr>
          <p:cNvPr id="7" name="Slide Number Placeholder 4">
            <a:extLst>
              <a:ext uri="{FF2B5EF4-FFF2-40B4-BE49-F238E27FC236}">
                <a16:creationId xmlns:a16="http://schemas.microsoft.com/office/drawing/2014/main" xmlns="" id="{540C3D4C-C3B5-40F6-9652-ACF71B50F738}"/>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78</a:t>
            </a:fld>
            <a:endParaRPr lang="en-US" dirty="0"/>
          </a:p>
        </p:txBody>
      </p:sp>
    </p:spTree>
    <p:extLst>
      <p:ext uri="{BB962C8B-B14F-4D97-AF65-F5344CB8AC3E}">
        <p14:creationId xmlns:p14="http://schemas.microsoft.com/office/powerpoint/2010/main" val="38552615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11456508"/>
              </p:ext>
            </p:extLst>
          </p:nvPr>
        </p:nvGraphicFramePr>
        <p:xfrm>
          <a:off x="3190413" y="1111250"/>
          <a:ext cx="5811174" cy="35052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xmlns="" val="20002"/>
                    </a:ext>
                  </a:extLst>
                </a:gridCol>
              </a:tblGrid>
              <a:tr h="370840">
                <a:tc>
                  <a:txBody>
                    <a:bodyPr/>
                    <a:lstStyle/>
                    <a:p>
                      <a:r>
                        <a:rPr lang="en-US" sz="2000" b="0" strike="noStrike" dirty="0" smtClean="0">
                          <a:solidFill>
                            <a:schemeClr val="bg1"/>
                          </a:solidFill>
                        </a:rPr>
                        <a:t>Topic IV</a:t>
                      </a:r>
                      <a:endParaRPr lang="en-US" sz="2000" b="0" strike="noStrike" dirty="0">
                        <a:solidFill>
                          <a:schemeClr val="bg1"/>
                        </a:solidFill>
                      </a:endParaRPr>
                    </a:p>
                  </a:txBody>
                  <a:tcPr/>
                </a:tc>
                <a:extLst>
                  <a:ext uri="{0D108BD9-81ED-4DB2-BD59-A6C34878D82A}">
                    <a16:rowId xmlns:a16="http://schemas.microsoft.com/office/drawing/2014/main" xmlns=""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Creating the MACD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Walk through the moving </a:t>
                      </a:r>
                      <a:r>
                        <a:rPr lang="en-US" sz="2000" b="0" i="0" kern="1200" dirty="0" err="1" smtClean="0">
                          <a:solidFill>
                            <a:schemeClr val="dk1"/>
                          </a:solidFill>
                          <a:effectLst/>
                          <a:latin typeface="+mn-lt"/>
                          <a:ea typeface="+mn-ea"/>
                          <a:cs typeface="+mn-cs"/>
                        </a:rPr>
                        <a:t>avg</a:t>
                      </a:r>
                      <a:r>
                        <a:rPr lang="en-US" sz="2000" b="0" i="0" kern="1200" dirty="0" smtClean="0">
                          <a:solidFill>
                            <a:schemeClr val="dk1"/>
                          </a:solidFill>
                          <a:effectLst/>
                          <a:latin typeface="+mn-lt"/>
                          <a:ea typeface="+mn-ea"/>
                          <a:cs typeface="+mn-cs"/>
                        </a:rPr>
                        <a:t> convergence divergence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Manually calculate a standard moving average </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Apply the MACD signal as an indicator </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Visualize the stock &amp; MACD in a dynamic plot 1_TTR_D.R</a:t>
                      </a:r>
                    </a:p>
                    <a:p>
                      <a:pPr marL="342900" indent="-342900" fontAlgn="base">
                        <a:buFont typeface="Arial" panose="020B0604020202020204" pitchFamily="34" charset="0"/>
                        <a:buChar char="•"/>
                      </a:pPr>
                      <a:r>
                        <a:rPr lang="en-US" sz="2000" b="1" i="0" kern="1200" dirty="0" smtClean="0">
                          <a:solidFill>
                            <a:srgbClr val="C00000"/>
                          </a:solidFill>
                          <a:effectLst/>
                          <a:latin typeface="+mn-lt"/>
                          <a:ea typeface="+mn-ea"/>
                          <a:cs typeface="+mn-cs"/>
                        </a:rPr>
                        <a:t>Debrief on MACD visuals &amp; back-test</a:t>
                      </a:r>
                    </a:p>
                    <a:p>
                      <a:pPr marL="342900" indent="-342900" fontAlgn="base">
                        <a:buFont typeface="Arial" panose="020B0604020202020204" pitchFamily="34" charset="0"/>
                        <a:buChar char="•"/>
                      </a:pPr>
                      <a:r>
                        <a:rPr lang="en-US" sz="2000" b="1" i="0" kern="1200" dirty="0" smtClean="0">
                          <a:solidFill>
                            <a:srgbClr val="C00000"/>
                          </a:solidFill>
                          <a:effectLst/>
                          <a:latin typeface="+mn-lt"/>
                          <a:ea typeface="+mn-ea"/>
                          <a:cs typeface="+mn-cs"/>
                        </a:rPr>
                        <a:t>Q&amp;A</a:t>
                      </a:r>
                    </a:p>
                    <a:p>
                      <a:pPr fontAlgn="base"/>
                      <a:endParaRPr lang="en-US" sz="2000" b="0" i="0" kern="1200" dirty="0" smtClean="0">
                        <a:solidFill>
                          <a:schemeClr val="dk1"/>
                        </a:solidFill>
                        <a:effectLst/>
                        <a:latin typeface="+mn-lt"/>
                        <a:ea typeface="+mn-ea"/>
                        <a:cs typeface="+mn-cs"/>
                      </a:endParaRPr>
                    </a:p>
                  </a:txBody>
                  <a:tcPr/>
                </a:tc>
                <a:extLst>
                  <a:ext uri="{0D108BD9-81ED-4DB2-BD59-A6C34878D82A}">
                    <a16:rowId xmlns:a16="http://schemas.microsoft.com/office/drawing/2014/main" xmlns=""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79</a:t>
            </a:fld>
            <a:endParaRPr lang="en-US" dirty="0"/>
          </a:p>
        </p:txBody>
      </p:sp>
    </p:spTree>
    <p:extLst>
      <p:ext uri="{BB962C8B-B14F-4D97-AF65-F5344CB8AC3E}">
        <p14:creationId xmlns:p14="http://schemas.microsoft.com/office/powerpoint/2010/main" val="2934901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9" name="TextBox 8"/>
          <p:cNvSpPr txBox="1"/>
          <p:nvPr/>
        </p:nvSpPr>
        <p:spPr>
          <a:xfrm>
            <a:off x="243840" y="1671078"/>
            <a:ext cx="11704320" cy="646331"/>
          </a:xfrm>
          <a:prstGeom prst="rect">
            <a:avLst/>
          </a:prstGeom>
          <a:noFill/>
        </p:spPr>
        <p:txBody>
          <a:bodyPr wrap="square" rtlCol="0">
            <a:spAutoFit/>
          </a:bodyPr>
          <a:lstStyle/>
          <a:p>
            <a:r>
              <a:rPr lang="en-US" dirty="0"/>
              <a:t>Extremely technical trading executed without a human that can trigger thousands of actions measured in </a:t>
            </a:r>
            <a:r>
              <a:rPr lang="en-US" dirty="0" err="1"/>
              <a:t>nano</a:t>
            </a:r>
            <a:r>
              <a:rPr lang="en-US" dirty="0"/>
              <a:t>-seconds. “scalping” small profits thousands of times per minute.</a:t>
            </a:r>
          </a:p>
        </p:txBody>
      </p:sp>
      <p:sp>
        <p:nvSpPr>
          <p:cNvPr id="11" name="Oval Callout 10"/>
          <p:cNvSpPr/>
          <p:nvPr/>
        </p:nvSpPr>
        <p:spPr>
          <a:xfrm>
            <a:off x="3112239" y="2904640"/>
            <a:ext cx="2400300" cy="742950"/>
          </a:xfrm>
          <a:prstGeom prst="wedgeEllipseCallout">
            <a:avLst>
              <a:gd name="adj1" fmla="val -58361"/>
              <a:gd name="adj2" fmla="val 6305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1001100100…</a:t>
            </a:r>
          </a:p>
        </p:txBody>
      </p:sp>
      <p:pic>
        <p:nvPicPr>
          <p:cNvPr id="6146" name="Picture 2" descr="Funny Computer Nerd Scientist, Vintage Technolog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732" y="3057040"/>
            <a:ext cx="2242332" cy="2667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knight capital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7812" y="3758427"/>
            <a:ext cx="3051175" cy="1156904"/>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xmlns="" id="{69805BC3-1BC8-4818-97F5-1F726415C57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a:t>
            </a:fld>
            <a:endParaRPr lang="en-US" dirty="0"/>
          </a:p>
        </p:txBody>
      </p:sp>
      <p:sp>
        <p:nvSpPr>
          <p:cNvPr id="15" name="Title 2">
            <a:extLst>
              <a:ext uri="{FF2B5EF4-FFF2-40B4-BE49-F238E27FC236}">
                <a16:creationId xmlns:a16="http://schemas.microsoft.com/office/drawing/2014/main" xmlns="" id="{77462EA2-8DF1-4803-B274-B53C0F9FA14E}"/>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16" name="Rectangle 15">
            <a:extLst>
              <a:ext uri="{FF2B5EF4-FFF2-40B4-BE49-F238E27FC236}">
                <a16:creationId xmlns:a16="http://schemas.microsoft.com/office/drawing/2014/main" xmlns="" id="{159DEE1D-C2BD-4390-B005-B76F0A4D07B3}"/>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High Frequency Trading</a:t>
            </a:r>
          </a:p>
        </p:txBody>
      </p:sp>
      <p:sp>
        <p:nvSpPr>
          <p:cNvPr id="10" name="TextBox 9">
            <a:extLst>
              <a:ext uri="{FF2B5EF4-FFF2-40B4-BE49-F238E27FC236}">
                <a16:creationId xmlns:a16="http://schemas.microsoft.com/office/drawing/2014/main" xmlns="" id="{77F8AF1A-DC69-4451-B210-838FD6ED0408}"/>
              </a:ext>
            </a:extLst>
          </p:cNvPr>
          <p:cNvSpPr txBox="1"/>
          <p:nvPr/>
        </p:nvSpPr>
        <p:spPr>
          <a:xfrm>
            <a:off x="9490619" y="5724040"/>
            <a:ext cx="2701381" cy="600164"/>
          </a:xfrm>
          <a:prstGeom prst="rect">
            <a:avLst/>
          </a:prstGeom>
          <a:noFill/>
        </p:spPr>
        <p:txBody>
          <a:bodyPr wrap="none" rtlCol="0">
            <a:spAutoFit/>
          </a:bodyPr>
          <a:lstStyle/>
          <a:p>
            <a:r>
              <a:rPr lang="en-US" sz="1100" dirty="0"/>
              <a:t>*Although HFT uses algorithms:</a:t>
            </a:r>
          </a:p>
          <a:p>
            <a:r>
              <a:rPr lang="en-US" sz="1100" dirty="0"/>
              <a:t>&gt;There is no human in the loop</a:t>
            </a:r>
          </a:p>
          <a:p>
            <a:r>
              <a:rPr lang="en-US" sz="1100" dirty="0"/>
              <a:t>&gt;Primary profits derive from market making</a:t>
            </a:r>
          </a:p>
        </p:txBody>
      </p:sp>
    </p:spTree>
    <p:extLst>
      <p:ext uri="{BB962C8B-B14F-4D97-AF65-F5344CB8AC3E}">
        <p14:creationId xmlns:p14="http://schemas.microsoft.com/office/powerpoint/2010/main" val="27519485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As a momentum indicator…</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80</a:t>
            </a:fld>
            <a:endParaRPr lang="en-US"/>
          </a:p>
        </p:txBody>
      </p:sp>
      <p:sp>
        <p:nvSpPr>
          <p:cNvPr id="6" name="TextBox 5"/>
          <p:cNvSpPr txBox="1"/>
          <p:nvPr/>
        </p:nvSpPr>
        <p:spPr>
          <a:xfrm>
            <a:off x="728134" y="1794933"/>
            <a:ext cx="10651066"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MACD captures when the market is moving positively or negatively towards an equity.  When emotional sentiment is positive or negative.</a:t>
            </a:r>
            <a:endParaRPr lang="en-US" sz="2400" dirty="0"/>
          </a:p>
        </p:txBody>
      </p:sp>
      <p:sp>
        <p:nvSpPr>
          <p:cNvPr id="7" name="TextBox 6"/>
          <p:cNvSpPr txBox="1"/>
          <p:nvPr/>
        </p:nvSpPr>
        <p:spPr>
          <a:xfrm>
            <a:off x="728134" y="3308866"/>
            <a:ext cx="8850115" cy="461665"/>
          </a:xfrm>
          <a:prstGeom prst="rect">
            <a:avLst/>
          </a:prstGeom>
          <a:noFill/>
        </p:spPr>
        <p:txBody>
          <a:bodyPr wrap="none" rtlCol="0">
            <a:spAutoFit/>
          </a:bodyPr>
          <a:lstStyle/>
          <a:p>
            <a:pPr marL="342900" indent="-342900">
              <a:buFont typeface="Arial" panose="020B0604020202020204" pitchFamily="34" charset="0"/>
              <a:buChar char="•"/>
            </a:pPr>
            <a:r>
              <a:rPr lang="en-US" sz="2400" dirty="0" smtClean="0"/>
              <a:t>MACD does not “Buy Low &amp; Sell High” It’s buy high and sell higher!</a:t>
            </a:r>
            <a:endParaRPr lang="en-US" sz="2400" dirty="0"/>
          </a:p>
        </p:txBody>
      </p:sp>
      <p:sp>
        <p:nvSpPr>
          <p:cNvPr id="8" name="TextBox 7"/>
          <p:cNvSpPr txBox="1"/>
          <p:nvPr/>
        </p:nvSpPr>
        <p:spPr>
          <a:xfrm>
            <a:off x="728134" y="4453467"/>
            <a:ext cx="10905067"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MACD will not identify the market low point or high point exactly.  So the returns will never be 100% of the possibility.  </a:t>
            </a:r>
            <a:endParaRPr lang="en-US" sz="2400" dirty="0"/>
          </a:p>
        </p:txBody>
      </p:sp>
    </p:spTree>
    <p:extLst>
      <p:ext uri="{BB962C8B-B14F-4D97-AF65-F5344CB8AC3E}">
        <p14:creationId xmlns:p14="http://schemas.microsoft.com/office/powerpoint/2010/main" val="5538996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6060271"/>
              </p:ext>
            </p:extLst>
          </p:nvPr>
        </p:nvGraphicFramePr>
        <p:xfrm>
          <a:off x="3190413" y="1111250"/>
          <a:ext cx="5811174" cy="19812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xmlns="" val="20002"/>
                    </a:ext>
                  </a:extLst>
                </a:gridCol>
              </a:tblGrid>
              <a:tr h="370840">
                <a:tc>
                  <a:txBody>
                    <a:bodyPr/>
                    <a:lstStyle/>
                    <a:p>
                      <a:r>
                        <a:rPr lang="en-US" sz="2000" b="0" strike="noStrike" dirty="0" smtClean="0">
                          <a:solidFill>
                            <a:schemeClr val="bg1"/>
                          </a:solidFill>
                        </a:rPr>
                        <a:t>Topic V</a:t>
                      </a:r>
                      <a:endParaRPr lang="en-US" sz="2000" b="0" strike="noStrike" dirty="0">
                        <a:solidFill>
                          <a:schemeClr val="bg1"/>
                        </a:solidFill>
                      </a:endParaRPr>
                    </a:p>
                  </a:txBody>
                  <a:tcPr/>
                </a:tc>
                <a:extLst>
                  <a:ext uri="{0D108BD9-81ED-4DB2-BD59-A6C34878D82A}">
                    <a16:rowId xmlns:a16="http://schemas.microsoft.com/office/drawing/2014/main" xmlns=""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Creating &amp; Applying the RSI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Learn what a relative strength indicator is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Interpret RSI as an indication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Construction &amp; visualization of RSI in dynamic</a:t>
                      </a:r>
                      <a:r>
                        <a:rPr lang="en-US" sz="2000" b="0" i="0" kern="1200" baseline="0" dirty="0" smtClean="0">
                          <a:solidFill>
                            <a:schemeClr val="dk1"/>
                          </a:solidFill>
                          <a:effectLst/>
                          <a:latin typeface="+mn-lt"/>
                          <a:ea typeface="+mn-ea"/>
                          <a:cs typeface="+mn-cs"/>
                        </a:rPr>
                        <a:t> plot </a:t>
                      </a:r>
                      <a:r>
                        <a:rPr lang="en-US" sz="2000" b="0" i="0" kern="1200" baseline="0" smtClean="0">
                          <a:solidFill>
                            <a:schemeClr val="dk1"/>
                          </a:solidFill>
                          <a:effectLst/>
                          <a:latin typeface="+mn-lt"/>
                          <a:ea typeface="+mn-ea"/>
                          <a:cs typeface="+mn-cs"/>
                        </a:rPr>
                        <a:t>with </a:t>
                      </a:r>
                      <a:r>
                        <a:rPr lang="en-US" sz="2000" b="0" i="0" kern="1200" baseline="0" smtClean="0">
                          <a:solidFill>
                            <a:schemeClr val="dk1"/>
                          </a:solidFill>
                          <a:effectLst/>
                          <a:latin typeface="+mn-lt"/>
                          <a:ea typeface="+mn-ea"/>
                          <a:cs typeface="+mn-cs"/>
                        </a:rPr>
                        <a:t>1_TTR_E.R</a:t>
                      </a:r>
                      <a:endParaRPr lang="en-US" sz="2000" b="0" i="0" kern="1200" dirty="0" smtClean="0">
                        <a:solidFill>
                          <a:schemeClr val="dk1"/>
                        </a:solidFill>
                        <a:effectLst/>
                        <a:latin typeface="+mn-lt"/>
                        <a:ea typeface="+mn-ea"/>
                        <a:cs typeface="+mn-cs"/>
                      </a:endParaRPr>
                    </a:p>
                  </a:txBody>
                  <a:tcPr/>
                </a:tc>
                <a:extLst>
                  <a:ext uri="{0D108BD9-81ED-4DB2-BD59-A6C34878D82A}">
                    <a16:rowId xmlns:a16="http://schemas.microsoft.com/office/drawing/2014/main" xmlns=""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81</a:t>
            </a:fld>
            <a:endParaRPr lang="en-US" dirty="0"/>
          </a:p>
        </p:txBody>
      </p:sp>
    </p:spTree>
    <p:extLst>
      <p:ext uri="{BB962C8B-B14F-4D97-AF65-F5344CB8AC3E}">
        <p14:creationId xmlns:p14="http://schemas.microsoft.com/office/powerpoint/2010/main" val="19664150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Relative Strength Index (RSI)</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1026" name="Picture 2" descr="Image result for dashboard gau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3925" y="1771651"/>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559900" y="1975088"/>
            <a:ext cx="4657725" cy="1754326"/>
          </a:xfrm>
          <a:prstGeom prst="rect">
            <a:avLst/>
          </a:prstGeom>
          <a:noFill/>
        </p:spPr>
        <p:txBody>
          <a:bodyPr wrap="square" rtlCol="0">
            <a:spAutoFit/>
          </a:bodyPr>
          <a:lstStyle/>
          <a:p>
            <a:r>
              <a:rPr lang="en-US" dirty="0"/>
              <a:t>Momentum Oscillator</a:t>
            </a:r>
          </a:p>
          <a:p>
            <a:pPr marL="285750" indent="-285750">
              <a:buFont typeface="Arial" panose="020B0604020202020204" pitchFamily="34" charset="0"/>
              <a:buChar char="•"/>
            </a:pPr>
            <a:r>
              <a:rPr lang="en-US" dirty="0"/>
              <a:t>Index between 0-100 </a:t>
            </a:r>
          </a:p>
          <a:p>
            <a:pPr marL="285750" indent="-285750">
              <a:buFont typeface="Arial" panose="020B0604020202020204" pitchFamily="34" charset="0"/>
              <a:buChar char="•"/>
            </a:pPr>
            <a:r>
              <a:rPr lang="en-US" dirty="0"/>
              <a:t>Compares average gains and losses in 14 day periods (“n”)</a:t>
            </a:r>
          </a:p>
          <a:p>
            <a:pPr marL="285750" indent="-285750">
              <a:buFont typeface="Arial" panose="020B0604020202020204" pitchFamily="34" charset="0"/>
              <a:buChar char="•"/>
            </a:pPr>
            <a:r>
              <a:rPr lang="en-US" dirty="0"/>
              <a:t>Usually interpreted as an overbought/oversold (over 70 / below 30)</a:t>
            </a:r>
          </a:p>
        </p:txBody>
      </p:sp>
      <p:sp>
        <p:nvSpPr>
          <p:cNvPr id="7" name="TextBox 6"/>
          <p:cNvSpPr txBox="1"/>
          <p:nvPr/>
        </p:nvSpPr>
        <p:spPr>
          <a:xfrm>
            <a:off x="8005796" y="6018663"/>
            <a:ext cx="2662204" cy="276999"/>
          </a:xfrm>
          <a:prstGeom prst="rect">
            <a:avLst/>
          </a:prstGeom>
          <a:noFill/>
        </p:spPr>
        <p:txBody>
          <a:bodyPr wrap="none" rtlCol="0">
            <a:spAutoFit/>
          </a:bodyPr>
          <a:lstStyle/>
          <a:p>
            <a:r>
              <a:rPr lang="en-US" sz="1200" i="1" dirty="0"/>
              <a:t>* Usually uses EMA but we will do SMA.</a:t>
            </a:r>
          </a:p>
        </p:txBody>
      </p:sp>
      <p:sp>
        <p:nvSpPr>
          <p:cNvPr id="9" name="Slide Number Placeholder 4">
            <a:extLst>
              <a:ext uri="{FF2B5EF4-FFF2-40B4-BE49-F238E27FC236}">
                <a16:creationId xmlns:a16="http://schemas.microsoft.com/office/drawing/2014/main" xmlns="" id="{6B031C50-6FD4-402B-AF61-E0E7C954B4FC}"/>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82</a:t>
            </a:fld>
            <a:endParaRPr lang="en-US" dirty="0"/>
          </a:p>
        </p:txBody>
      </p:sp>
    </p:spTree>
    <p:extLst>
      <p:ext uri="{BB962C8B-B14F-4D97-AF65-F5344CB8AC3E}">
        <p14:creationId xmlns:p14="http://schemas.microsoft.com/office/powerpoint/2010/main" val="3807631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Creates a control chart.</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cxnSp>
        <p:nvCxnSpPr>
          <p:cNvPr id="7" name="Straight Arrow Connector 6"/>
          <p:cNvCxnSpPr/>
          <p:nvPr/>
        </p:nvCxnSpPr>
        <p:spPr>
          <a:xfrm>
            <a:off x="3552825" y="4872038"/>
            <a:ext cx="5829300"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271837" y="1971675"/>
            <a:ext cx="0" cy="2905126"/>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710238" y="5086350"/>
            <a:ext cx="663964" cy="369332"/>
          </a:xfrm>
          <a:prstGeom prst="rect">
            <a:avLst/>
          </a:prstGeom>
          <a:noFill/>
        </p:spPr>
        <p:txBody>
          <a:bodyPr wrap="none" rtlCol="0">
            <a:spAutoFit/>
          </a:bodyPr>
          <a:lstStyle/>
          <a:p>
            <a:r>
              <a:rPr lang="en-US" dirty="0"/>
              <a:t>TIME</a:t>
            </a:r>
          </a:p>
        </p:txBody>
      </p:sp>
      <p:sp>
        <p:nvSpPr>
          <p:cNvPr id="13" name="TextBox 12"/>
          <p:cNvSpPr txBox="1"/>
          <p:nvPr/>
        </p:nvSpPr>
        <p:spPr>
          <a:xfrm rot="16200000">
            <a:off x="2647951" y="3438525"/>
            <a:ext cx="523092" cy="369332"/>
          </a:xfrm>
          <a:prstGeom prst="rect">
            <a:avLst/>
          </a:prstGeom>
          <a:noFill/>
        </p:spPr>
        <p:txBody>
          <a:bodyPr wrap="none" rtlCol="0">
            <a:spAutoFit/>
          </a:bodyPr>
          <a:lstStyle/>
          <a:p>
            <a:r>
              <a:rPr lang="en-US" dirty="0"/>
              <a:t>RSI </a:t>
            </a:r>
          </a:p>
        </p:txBody>
      </p:sp>
      <p:cxnSp>
        <p:nvCxnSpPr>
          <p:cNvPr id="15" name="Straight Connector 14"/>
          <p:cNvCxnSpPr/>
          <p:nvPr/>
        </p:nvCxnSpPr>
        <p:spPr>
          <a:xfrm>
            <a:off x="3381375" y="2900363"/>
            <a:ext cx="5829300"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433763" y="4010025"/>
            <a:ext cx="5829300"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847975" y="2724150"/>
            <a:ext cx="418704" cy="369332"/>
          </a:xfrm>
          <a:prstGeom prst="rect">
            <a:avLst/>
          </a:prstGeom>
          <a:noFill/>
        </p:spPr>
        <p:txBody>
          <a:bodyPr wrap="none" rtlCol="0">
            <a:spAutoFit/>
          </a:bodyPr>
          <a:lstStyle/>
          <a:p>
            <a:r>
              <a:rPr lang="en-US" dirty="0"/>
              <a:t>70</a:t>
            </a:r>
          </a:p>
        </p:txBody>
      </p:sp>
      <p:sp>
        <p:nvSpPr>
          <p:cNvPr id="18" name="TextBox 17"/>
          <p:cNvSpPr txBox="1"/>
          <p:nvPr/>
        </p:nvSpPr>
        <p:spPr>
          <a:xfrm>
            <a:off x="2857500" y="3833813"/>
            <a:ext cx="418704" cy="369332"/>
          </a:xfrm>
          <a:prstGeom prst="rect">
            <a:avLst/>
          </a:prstGeom>
          <a:noFill/>
        </p:spPr>
        <p:txBody>
          <a:bodyPr wrap="none" rtlCol="0">
            <a:spAutoFit/>
          </a:bodyPr>
          <a:lstStyle/>
          <a:p>
            <a:r>
              <a:rPr lang="en-US" dirty="0"/>
              <a:t>30</a:t>
            </a:r>
          </a:p>
        </p:txBody>
      </p:sp>
      <p:cxnSp>
        <p:nvCxnSpPr>
          <p:cNvPr id="20" name="Straight Connector 19"/>
          <p:cNvCxnSpPr/>
          <p:nvPr/>
        </p:nvCxnSpPr>
        <p:spPr>
          <a:xfrm flipV="1">
            <a:off x="3537686" y="3682124"/>
            <a:ext cx="600075" cy="85725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123472" y="3696412"/>
            <a:ext cx="457200" cy="42862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580673" y="3067762"/>
            <a:ext cx="728663" cy="107156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5304430" y="2782012"/>
            <a:ext cx="533542" cy="28873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5836694" y="2511188"/>
            <a:ext cx="259307" cy="27295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flipV="1">
            <a:off x="6089176" y="2524836"/>
            <a:ext cx="388962" cy="4435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6471314" y="2756848"/>
            <a:ext cx="511791" cy="19789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flipV="1">
            <a:off x="6964907" y="2759122"/>
            <a:ext cx="388962" cy="4435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flipV="1">
            <a:off x="7340221" y="3195851"/>
            <a:ext cx="263857" cy="1478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7574509" y="3327780"/>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flipV="1">
            <a:off x="7747381" y="3527947"/>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flipV="1">
            <a:off x="7899781" y="3707643"/>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8038533" y="3866866"/>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8190933" y="4039737"/>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8356981" y="4233081"/>
            <a:ext cx="229736" cy="796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8557149" y="4237630"/>
            <a:ext cx="213813" cy="6596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8770962" y="4244454"/>
            <a:ext cx="152401" cy="14557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8923363" y="4312694"/>
            <a:ext cx="209265" cy="8416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9123531" y="3896436"/>
            <a:ext cx="145575" cy="42763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4625162" y="3919869"/>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5596269" y="2828260"/>
            <a:ext cx="148856" cy="148856"/>
          </a:xfrm>
          <a:prstGeom prst="ellipse">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Slide Number Placeholder 4">
            <a:extLst>
              <a:ext uri="{FF2B5EF4-FFF2-40B4-BE49-F238E27FC236}">
                <a16:creationId xmlns:a16="http://schemas.microsoft.com/office/drawing/2014/main" xmlns="" id="{460F6B70-28EA-4657-845D-5172510A46E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83</a:t>
            </a:fld>
            <a:endParaRPr lang="en-US" dirty="0"/>
          </a:p>
        </p:txBody>
      </p:sp>
      <p:sp>
        <p:nvSpPr>
          <p:cNvPr id="4" name="TextBox 3">
            <a:extLst>
              <a:ext uri="{FF2B5EF4-FFF2-40B4-BE49-F238E27FC236}">
                <a16:creationId xmlns:a16="http://schemas.microsoft.com/office/drawing/2014/main" xmlns="" id="{C4D063CC-05F8-48E2-8F52-B8E41D3A6E0B}"/>
              </a:ext>
            </a:extLst>
          </p:cNvPr>
          <p:cNvSpPr txBox="1"/>
          <p:nvPr/>
        </p:nvSpPr>
        <p:spPr>
          <a:xfrm>
            <a:off x="9382125" y="4539374"/>
            <a:ext cx="718466" cy="276999"/>
          </a:xfrm>
          <a:prstGeom prst="rect">
            <a:avLst/>
          </a:prstGeom>
          <a:noFill/>
        </p:spPr>
        <p:txBody>
          <a:bodyPr wrap="none" rtlCol="0">
            <a:spAutoFit/>
          </a:bodyPr>
          <a:lstStyle/>
          <a:p>
            <a:r>
              <a:rPr lang="en-US" sz="1200" dirty="0"/>
              <a:t>oversold</a:t>
            </a:r>
          </a:p>
        </p:txBody>
      </p:sp>
      <p:sp>
        <p:nvSpPr>
          <p:cNvPr id="59" name="TextBox 58">
            <a:extLst>
              <a:ext uri="{FF2B5EF4-FFF2-40B4-BE49-F238E27FC236}">
                <a16:creationId xmlns:a16="http://schemas.microsoft.com/office/drawing/2014/main" xmlns="" id="{E4D714CD-8C81-4C97-864E-586DB221F300}"/>
              </a:ext>
            </a:extLst>
          </p:cNvPr>
          <p:cNvSpPr txBox="1"/>
          <p:nvPr/>
        </p:nvSpPr>
        <p:spPr>
          <a:xfrm>
            <a:off x="9382125" y="2447151"/>
            <a:ext cx="907236" cy="276999"/>
          </a:xfrm>
          <a:prstGeom prst="rect">
            <a:avLst/>
          </a:prstGeom>
          <a:noFill/>
        </p:spPr>
        <p:txBody>
          <a:bodyPr wrap="none" rtlCol="0">
            <a:spAutoFit/>
          </a:bodyPr>
          <a:lstStyle/>
          <a:p>
            <a:r>
              <a:rPr lang="en-US" sz="1200" dirty="0"/>
              <a:t>overbought</a:t>
            </a:r>
          </a:p>
        </p:txBody>
      </p:sp>
      <p:sp>
        <p:nvSpPr>
          <p:cNvPr id="61" name="Oval 60">
            <a:extLst>
              <a:ext uri="{FF2B5EF4-FFF2-40B4-BE49-F238E27FC236}">
                <a16:creationId xmlns:a16="http://schemas.microsoft.com/office/drawing/2014/main" xmlns="" id="{6F2D327D-756B-4BB2-BCE6-953C8FA2F13F}"/>
              </a:ext>
            </a:extLst>
          </p:cNvPr>
          <p:cNvSpPr/>
          <p:nvPr/>
        </p:nvSpPr>
        <p:spPr>
          <a:xfrm>
            <a:off x="5013535" y="3316647"/>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xmlns="" id="{3972FDF1-B920-401B-9F4A-73BFE223DE1A}"/>
              </a:ext>
            </a:extLst>
          </p:cNvPr>
          <p:cNvSpPr txBox="1"/>
          <p:nvPr/>
        </p:nvSpPr>
        <p:spPr>
          <a:xfrm>
            <a:off x="4612080" y="4046130"/>
            <a:ext cx="399468" cy="261610"/>
          </a:xfrm>
          <a:prstGeom prst="rect">
            <a:avLst/>
          </a:prstGeom>
          <a:noFill/>
        </p:spPr>
        <p:txBody>
          <a:bodyPr wrap="none" rtlCol="0">
            <a:spAutoFit/>
          </a:bodyPr>
          <a:lstStyle/>
          <a:p>
            <a:r>
              <a:rPr lang="en-US" sz="1100" dirty="0" smtClean="0"/>
              <a:t>Buy</a:t>
            </a:r>
            <a:endParaRPr lang="en-US" sz="1100" dirty="0"/>
          </a:p>
        </p:txBody>
      </p:sp>
      <p:sp>
        <p:nvSpPr>
          <p:cNvPr id="88" name="Rectangle 87">
            <a:extLst>
              <a:ext uri="{FF2B5EF4-FFF2-40B4-BE49-F238E27FC236}">
                <a16:creationId xmlns:a16="http://schemas.microsoft.com/office/drawing/2014/main" xmlns="" id="{659D4798-1D26-4C8C-B91A-83AF982D5F3F}"/>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When the RSI dips below a threshold (30) the stock is considered “oversold” meaning the market has overreacted indicating a buying opportunity.  RSI greater than 70 indicates the market is over buying the stock so it may be good to exit your position.</a:t>
            </a:r>
          </a:p>
        </p:txBody>
      </p:sp>
      <p:sp>
        <p:nvSpPr>
          <p:cNvPr id="41" name="TextBox 40">
            <a:extLst>
              <a:ext uri="{FF2B5EF4-FFF2-40B4-BE49-F238E27FC236}">
                <a16:creationId xmlns:a16="http://schemas.microsoft.com/office/drawing/2014/main" xmlns="" id="{3972FDF1-B920-401B-9F4A-73BFE223DE1A}"/>
              </a:ext>
            </a:extLst>
          </p:cNvPr>
          <p:cNvSpPr txBox="1"/>
          <p:nvPr/>
        </p:nvSpPr>
        <p:spPr>
          <a:xfrm>
            <a:off x="5187814" y="3351863"/>
            <a:ext cx="452368" cy="261610"/>
          </a:xfrm>
          <a:prstGeom prst="rect">
            <a:avLst/>
          </a:prstGeom>
          <a:noFill/>
        </p:spPr>
        <p:txBody>
          <a:bodyPr wrap="none" rtlCol="0">
            <a:spAutoFit/>
          </a:bodyPr>
          <a:lstStyle/>
          <a:p>
            <a:r>
              <a:rPr lang="en-US" sz="1100" dirty="0" smtClean="0"/>
              <a:t>Hold</a:t>
            </a:r>
            <a:endParaRPr lang="en-US" sz="1100" dirty="0"/>
          </a:p>
        </p:txBody>
      </p:sp>
      <p:sp>
        <p:nvSpPr>
          <p:cNvPr id="42" name="TextBox 41">
            <a:extLst>
              <a:ext uri="{FF2B5EF4-FFF2-40B4-BE49-F238E27FC236}">
                <a16:creationId xmlns:a16="http://schemas.microsoft.com/office/drawing/2014/main" xmlns="" id="{3972FDF1-B920-401B-9F4A-73BFE223DE1A}"/>
              </a:ext>
            </a:extLst>
          </p:cNvPr>
          <p:cNvSpPr txBox="1"/>
          <p:nvPr/>
        </p:nvSpPr>
        <p:spPr>
          <a:xfrm>
            <a:off x="5272480" y="2623729"/>
            <a:ext cx="383438" cy="261610"/>
          </a:xfrm>
          <a:prstGeom prst="rect">
            <a:avLst/>
          </a:prstGeom>
          <a:noFill/>
        </p:spPr>
        <p:txBody>
          <a:bodyPr wrap="none" rtlCol="0">
            <a:spAutoFit/>
          </a:bodyPr>
          <a:lstStyle/>
          <a:p>
            <a:r>
              <a:rPr lang="en-US" sz="1100" dirty="0" smtClean="0"/>
              <a:t>Sell</a:t>
            </a:r>
            <a:endParaRPr lang="en-US" sz="1100" dirty="0"/>
          </a:p>
        </p:txBody>
      </p:sp>
    </p:spTree>
    <p:extLst>
      <p:ext uri="{BB962C8B-B14F-4D97-AF65-F5344CB8AC3E}">
        <p14:creationId xmlns:p14="http://schemas.microsoft.com/office/powerpoint/2010/main" val="29754809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First the Relative Strength</a:t>
            </a:r>
            <a:endParaRPr lang="en-US" dirty="0"/>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9" name="TextBox 8"/>
          <p:cNvSpPr txBox="1"/>
          <p:nvPr/>
        </p:nvSpPr>
        <p:spPr>
          <a:xfrm>
            <a:off x="4203655" y="2259674"/>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10" name="TextBox 9"/>
          <p:cNvSpPr txBox="1"/>
          <p:nvPr/>
        </p:nvSpPr>
        <p:spPr>
          <a:xfrm>
            <a:off x="1326714" y="3530475"/>
            <a:ext cx="9538573" cy="646331"/>
          </a:xfrm>
          <a:prstGeom prst="rect">
            <a:avLst/>
          </a:prstGeom>
          <a:noFill/>
        </p:spPr>
        <p:txBody>
          <a:bodyPr wrap="none" rtlCol="0">
            <a:spAutoFit/>
          </a:bodyPr>
          <a:lstStyle/>
          <a:p>
            <a:r>
              <a:rPr lang="en-US" dirty="0" err="1"/>
              <a:t>Avg</a:t>
            </a:r>
            <a:r>
              <a:rPr lang="en-US" dirty="0"/>
              <a:t> Gain = For “up” days, total number of points up / number of “up” days (14 trading days)</a:t>
            </a:r>
          </a:p>
          <a:p>
            <a:r>
              <a:rPr lang="en-US" dirty="0" err="1"/>
              <a:t>Avg</a:t>
            </a:r>
            <a:r>
              <a:rPr lang="en-US" dirty="0"/>
              <a:t> Loss = For “down” days, total number of points down/ number of “down” days (14 trading days)</a:t>
            </a:r>
          </a:p>
        </p:txBody>
      </p:sp>
      <p:sp>
        <p:nvSpPr>
          <p:cNvPr id="12" name="Slide Number Placeholder 4">
            <a:extLst>
              <a:ext uri="{FF2B5EF4-FFF2-40B4-BE49-F238E27FC236}">
                <a16:creationId xmlns:a16="http://schemas.microsoft.com/office/drawing/2014/main" xmlns="" id="{0E3ADDFC-F83A-49BE-92E9-977345BE0EB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84</a:t>
            </a:fld>
            <a:endParaRPr lang="en-US" dirty="0"/>
          </a:p>
        </p:txBody>
      </p:sp>
    </p:spTree>
    <p:extLst>
      <p:ext uri="{BB962C8B-B14F-4D97-AF65-F5344CB8AC3E}">
        <p14:creationId xmlns:p14="http://schemas.microsoft.com/office/powerpoint/2010/main" val="2246899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Calculating the RSI</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TextBox 7"/>
          <p:cNvSpPr txBox="1"/>
          <p:nvPr/>
        </p:nvSpPr>
        <p:spPr>
          <a:xfrm>
            <a:off x="4269975" y="2108026"/>
            <a:ext cx="3635291" cy="523220"/>
          </a:xfrm>
          <a:prstGeom prst="rect">
            <a:avLst/>
          </a:prstGeom>
          <a:noFill/>
        </p:spPr>
        <p:txBody>
          <a:bodyPr wrap="none" rtlCol="0">
            <a:spAutoFit/>
          </a:bodyPr>
          <a:lstStyle>
            <a:defPPr>
              <a:defRPr lang="en-US"/>
            </a:defPPr>
            <a:lvl1pPr>
              <a:defRPr sz="2800" b="1"/>
            </a:lvl1pPr>
          </a:lstStyle>
          <a:p>
            <a:r>
              <a:rPr lang="en-US" dirty="0"/>
              <a:t>RSI = 100 - (100 / 1+RS)</a:t>
            </a:r>
          </a:p>
        </p:txBody>
      </p:sp>
      <p:sp>
        <p:nvSpPr>
          <p:cNvPr id="9" name="TextBox 8"/>
          <p:cNvSpPr txBox="1"/>
          <p:nvPr/>
        </p:nvSpPr>
        <p:spPr>
          <a:xfrm>
            <a:off x="4195274" y="4477941"/>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10" name="TextBox 9"/>
          <p:cNvSpPr txBox="1"/>
          <p:nvPr/>
        </p:nvSpPr>
        <p:spPr>
          <a:xfrm>
            <a:off x="1326714" y="5240741"/>
            <a:ext cx="9538573" cy="646331"/>
          </a:xfrm>
          <a:prstGeom prst="rect">
            <a:avLst/>
          </a:prstGeom>
          <a:noFill/>
        </p:spPr>
        <p:txBody>
          <a:bodyPr wrap="none" rtlCol="0">
            <a:spAutoFit/>
          </a:bodyPr>
          <a:lstStyle/>
          <a:p>
            <a:r>
              <a:rPr lang="en-US" dirty="0" err="1"/>
              <a:t>Avg</a:t>
            </a:r>
            <a:r>
              <a:rPr lang="en-US" dirty="0"/>
              <a:t> Gain = For “up” days, total number of points up / number of “up” days (14 trading days)</a:t>
            </a:r>
          </a:p>
          <a:p>
            <a:r>
              <a:rPr lang="en-US" dirty="0" err="1"/>
              <a:t>Avg</a:t>
            </a:r>
            <a:r>
              <a:rPr lang="en-US" dirty="0"/>
              <a:t> Loss = For “down” days, total number of points down/ number of “down” days (14 trading days)</a:t>
            </a:r>
          </a:p>
        </p:txBody>
      </p:sp>
      <p:sp>
        <p:nvSpPr>
          <p:cNvPr id="11" name="TextBox 10"/>
          <p:cNvSpPr txBox="1"/>
          <p:nvPr/>
        </p:nvSpPr>
        <p:spPr>
          <a:xfrm>
            <a:off x="5536442" y="4237880"/>
            <a:ext cx="1215782" cy="369332"/>
          </a:xfrm>
          <a:prstGeom prst="rect">
            <a:avLst/>
          </a:prstGeom>
          <a:noFill/>
        </p:spPr>
        <p:txBody>
          <a:bodyPr wrap="none" rtlCol="0">
            <a:spAutoFit/>
          </a:bodyPr>
          <a:lstStyle/>
          <a:p>
            <a:r>
              <a:rPr lang="en-US" dirty="0"/>
              <a:t>Where RS: </a:t>
            </a:r>
          </a:p>
        </p:txBody>
      </p:sp>
      <p:sp>
        <p:nvSpPr>
          <p:cNvPr id="12" name="Slide Number Placeholder 4">
            <a:extLst>
              <a:ext uri="{FF2B5EF4-FFF2-40B4-BE49-F238E27FC236}">
                <a16:creationId xmlns:a16="http://schemas.microsoft.com/office/drawing/2014/main" xmlns="" id="{0E3ADDFC-F83A-49BE-92E9-977345BE0EB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85</a:t>
            </a:fld>
            <a:endParaRPr lang="en-US" dirty="0"/>
          </a:p>
        </p:txBody>
      </p:sp>
    </p:spTree>
    <p:extLst>
      <p:ext uri="{BB962C8B-B14F-4D97-AF65-F5344CB8AC3E}">
        <p14:creationId xmlns:p14="http://schemas.microsoft.com/office/powerpoint/2010/main" val="42374671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a:t>
            </a:r>
            <a:r>
              <a:rPr lang="en-US" dirty="0" smtClean="0"/>
              <a:t>1_TTR_E.R </a:t>
            </a:r>
            <a:r>
              <a:rPr lang="en-US" dirty="0" smtClean="0"/>
              <a:t>PART ONE</a:t>
            </a:r>
            <a:endParaRPr lang="en-US" dirty="0"/>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838200" y="1604188"/>
            <a:ext cx="5188023" cy="1631216"/>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Calculate RSI</a:t>
            </a:r>
          </a:p>
          <a:p>
            <a:pPr marL="285750" indent="-285750">
              <a:buFont typeface="Arial" panose="020B0604020202020204" pitchFamily="34" charset="0"/>
              <a:buChar char="•"/>
            </a:pPr>
            <a:r>
              <a:rPr lang="en-US" dirty="0"/>
              <a:t>Plot a dynamic graph of the closing &amp; RSI indicator</a:t>
            </a:r>
          </a:p>
          <a:p>
            <a:pPr marL="285750" indent="-285750">
              <a:buFont typeface="Arial" panose="020B0604020202020204" pitchFamily="34" charset="0"/>
              <a:buChar char="•"/>
            </a:pPr>
            <a:r>
              <a:rPr lang="en-US" dirty="0"/>
              <a:t>Visually inspect the results of buy/sell </a:t>
            </a:r>
            <a:r>
              <a:rPr lang="en-US" dirty="0" smtClean="0"/>
              <a:t>actions</a:t>
            </a:r>
            <a:endParaRPr lang="en-US" dirty="0"/>
          </a:p>
        </p:txBody>
      </p:sp>
      <p:sp>
        <p:nvSpPr>
          <p:cNvPr id="7" name="Slide Number Placeholder 4">
            <a:extLst>
              <a:ext uri="{FF2B5EF4-FFF2-40B4-BE49-F238E27FC236}">
                <a16:creationId xmlns:a16="http://schemas.microsoft.com/office/drawing/2014/main" xmlns="" id="{0E0383E3-D196-4ACE-8CE4-7BA5AED50CC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86</a:t>
            </a:fld>
            <a:endParaRPr lang="en-US" dirty="0"/>
          </a:p>
        </p:txBody>
      </p:sp>
    </p:spTree>
    <p:extLst>
      <p:ext uri="{BB962C8B-B14F-4D97-AF65-F5344CB8AC3E}">
        <p14:creationId xmlns:p14="http://schemas.microsoft.com/office/powerpoint/2010/main" val="37793447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66715330"/>
              </p:ext>
            </p:extLst>
          </p:nvPr>
        </p:nvGraphicFramePr>
        <p:xfrm>
          <a:off x="3190413" y="1111250"/>
          <a:ext cx="5811174" cy="22860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xmlns="" val="20002"/>
                    </a:ext>
                  </a:extLst>
                </a:gridCol>
              </a:tblGrid>
              <a:tr h="370840">
                <a:tc>
                  <a:txBody>
                    <a:bodyPr/>
                    <a:lstStyle/>
                    <a:p>
                      <a:r>
                        <a:rPr lang="en-US" sz="2000" b="0" strike="noStrike" dirty="0" smtClean="0">
                          <a:solidFill>
                            <a:schemeClr val="bg1"/>
                          </a:solidFill>
                        </a:rPr>
                        <a:t>Topic V</a:t>
                      </a:r>
                      <a:endParaRPr lang="en-US" sz="2000" b="0" strike="noStrike" dirty="0">
                        <a:solidFill>
                          <a:schemeClr val="bg1"/>
                        </a:solidFill>
                      </a:endParaRPr>
                    </a:p>
                  </a:txBody>
                  <a:tcPr/>
                </a:tc>
                <a:extLst>
                  <a:ext uri="{0D108BD9-81ED-4DB2-BD59-A6C34878D82A}">
                    <a16:rowId xmlns:a16="http://schemas.microsoft.com/office/drawing/2014/main" xmlns=""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Compounding</a:t>
                      </a:r>
                      <a:r>
                        <a:rPr lang="en-US" sz="1800" b="1" i="0" kern="1200" baseline="0" dirty="0" smtClean="0">
                          <a:solidFill>
                            <a:schemeClr val="dk1"/>
                          </a:solidFill>
                          <a:effectLst/>
                          <a:latin typeface="+mn-lt"/>
                          <a:ea typeface="+mn-ea"/>
                          <a:cs typeface="+mn-cs"/>
                        </a:rPr>
                        <a:t> Two or More Indicators</a:t>
                      </a:r>
                      <a:endParaRPr lang="en-US" sz="1800" b="1" i="0" kern="1200" dirty="0" smtClean="0">
                        <a:solidFill>
                          <a:schemeClr val="dk1"/>
                        </a:solidFill>
                        <a:effectLst/>
                        <a:latin typeface="+mn-lt"/>
                        <a:ea typeface="+mn-ea"/>
                        <a:cs typeface="+mn-cs"/>
                      </a:endParaRP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Visualize a stock’s RSI &amp; MACD in a dynamic plot </a:t>
                      </a:r>
                      <a:r>
                        <a:rPr lang="en-US" sz="2000" b="0" i="0" kern="1200" dirty="0" smtClean="0">
                          <a:solidFill>
                            <a:schemeClr val="dk1"/>
                          </a:solidFill>
                          <a:effectLst/>
                          <a:latin typeface="+mn-lt"/>
                          <a:ea typeface="+mn-ea"/>
                          <a:cs typeface="+mn-cs"/>
                        </a:rPr>
                        <a:t>1_TTR_E.R</a:t>
                      </a:r>
                      <a:endParaRPr lang="en-US" sz="2000" b="0" i="0" kern="1200" dirty="0" smtClean="0">
                        <a:solidFill>
                          <a:schemeClr val="dk1"/>
                        </a:solidFill>
                        <a:effectLst/>
                        <a:latin typeface="+mn-lt"/>
                        <a:ea typeface="+mn-ea"/>
                        <a:cs typeface="+mn-cs"/>
                      </a:endParaRP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Combine two indicators</a:t>
                      </a:r>
                      <a:r>
                        <a:rPr lang="en-US" sz="2000" b="0" i="0" kern="1200" baseline="0" dirty="0" smtClean="0">
                          <a:solidFill>
                            <a:schemeClr val="dk1"/>
                          </a:solidFill>
                          <a:effectLst/>
                          <a:latin typeface="+mn-lt"/>
                          <a:ea typeface="+mn-ea"/>
                          <a:cs typeface="+mn-cs"/>
                        </a:rPr>
                        <a:t> as one for back-testing</a:t>
                      </a:r>
                      <a:endParaRPr lang="en-US" sz="2000" b="0" i="0" kern="1200" dirty="0" smtClean="0">
                        <a:solidFill>
                          <a:schemeClr val="dk1"/>
                        </a:solidFill>
                        <a:effectLst/>
                        <a:latin typeface="+mn-lt"/>
                        <a:ea typeface="+mn-ea"/>
                        <a:cs typeface="+mn-cs"/>
                      </a:endParaRPr>
                    </a:p>
                    <a:p>
                      <a:pPr marL="342900" indent="-342900" fontAlgn="base">
                        <a:buFont typeface="Arial" panose="020B0604020202020204" pitchFamily="34" charset="0"/>
                        <a:buChar char="•"/>
                      </a:pPr>
                      <a:r>
                        <a:rPr lang="en-US" sz="2000" b="1" i="0" kern="1200" dirty="0" smtClean="0">
                          <a:solidFill>
                            <a:srgbClr val="C00000"/>
                          </a:solidFill>
                          <a:effectLst/>
                          <a:latin typeface="+mn-lt"/>
                          <a:ea typeface="+mn-ea"/>
                          <a:cs typeface="+mn-cs"/>
                        </a:rPr>
                        <a:t>Q&amp;A</a:t>
                      </a:r>
                    </a:p>
                    <a:p>
                      <a:pPr marL="342900" indent="-342900" fontAlgn="base">
                        <a:buFont typeface="Arial" panose="020B0604020202020204" pitchFamily="34" charset="0"/>
                        <a:buChar char="•"/>
                      </a:pPr>
                      <a:r>
                        <a:rPr lang="en-US" sz="2000" b="1" i="0" kern="1200" dirty="0" smtClean="0">
                          <a:solidFill>
                            <a:srgbClr val="C00000"/>
                          </a:solidFill>
                          <a:effectLst/>
                          <a:latin typeface="+mn-lt"/>
                          <a:ea typeface="+mn-ea"/>
                          <a:cs typeface="+mn-cs"/>
                        </a:rPr>
                        <a:t>Break (5min)</a:t>
                      </a:r>
                    </a:p>
                  </a:txBody>
                  <a:tcPr/>
                </a:tc>
                <a:extLst>
                  <a:ext uri="{0D108BD9-81ED-4DB2-BD59-A6C34878D82A}">
                    <a16:rowId xmlns:a16="http://schemas.microsoft.com/office/drawing/2014/main" xmlns=""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87</a:t>
            </a:fld>
            <a:endParaRPr lang="en-US" dirty="0"/>
          </a:p>
        </p:txBody>
      </p:sp>
    </p:spTree>
    <p:extLst>
      <p:ext uri="{BB962C8B-B14F-4D97-AF65-F5344CB8AC3E}">
        <p14:creationId xmlns:p14="http://schemas.microsoft.com/office/powerpoint/2010/main" val="6225551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88</a:t>
            </a:fld>
            <a:endParaRPr lang="en-US"/>
          </a:p>
        </p:txBody>
      </p:sp>
      <p:pic>
        <p:nvPicPr>
          <p:cNvPr id="1026" name="Picture 2" descr="https://www.lanternaeducation.com/wp-content/uploads/2016/11/break-meme-300x20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2025" y="1647804"/>
            <a:ext cx="5187950" cy="3562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8197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38792452"/>
              </p:ext>
            </p:extLst>
          </p:nvPr>
        </p:nvGraphicFramePr>
        <p:xfrm>
          <a:off x="3190413" y="1111250"/>
          <a:ext cx="5811174" cy="240792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xmlns="" val="20002"/>
                    </a:ext>
                  </a:extLst>
                </a:gridCol>
              </a:tblGrid>
              <a:tr h="370840">
                <a:tc>
                  <a:txBody>
                    <a:bodyPr/>
                    <a:lstStyle/>
                    <a:p>
                      <a:r>
                        <a:rPr lang="en-US" sz="2000" b="0" strike="noStrike" dirty="0" smtClean="0">
                          <a:solidFill>
                            <a:schemeClr val="bg1"/>
                          </a:solidFill>
                        </a:rPr>
                        <a:t>Topic VI</a:t>
                      </a:r>
                      <a:endParaRPr lang="en-US" sz="2000" b="0" strike="noStrike" dirty="0">
                        <a:solidFill>
                          <a:schemeClr val="bg1"/>
                        </a:solidFill>
                      </a:endParaRPr>
                    </a:p>
                  </a:txBody>
                  <a:tcPr/>
                </a:tc>
                <a:extLst>
                  <a:ext uri="{0D108BD9-81ED-4DB2-BD59-A6C34878D82A}">
                    <a16:rowId xmlns:a16="http://schemas.microsoft.com/office/drawing/2014/main" xmlns=""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Predicting Loan</a:t>
                      </a:r>
                      <a:r>
                        <a:rPr lang="en-US" sz="1800" b="1" i="0" kern="1200" baseline="0" dirty="0" smtClean="0">
                          <a:solidFill>
                            <a:schemeClr val="dk1"/>
                          </a:solidFill>
                          <a:effectLst/>
                          <a:latin typeface="+mn-lt"/>
                          <a:ea typeface="+mn-ea"/>
                          <a:cs typeface="+mn-cs"/>
                        </a:rPr>
                        <a:t> Defaults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baseline="0" dirty="0" smtClean="0">
                          <a:solidFill>
                            <a:schemeClr val="dk1"/>
                          </a:solidFill>
                          <a:effectLst/>
                          <a:latin typeface="+mn-lt"/>
                          <a:ea typeface="+mn-ea"/>
                          <a:cs typeface="+mn-cs"/>
                        </a:rPr>
                        <a:t>Lending Club Information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baseline="0" dirty="0" smtClean="0">
                          <a:solidFill>
                            <a:schemeClr val="dk1"/>
                          </a:solidFill>
                          <a:effectLst/>
                          <a:latin typeface="+mn-lt"/>
                          <a:ea typeface="+mn-ea"/>
                          <a:cs typeface="+mn-cs"/>
                        </a:rPr>
                        <a:t>Fit a model to the loan data &amp; save as an example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baseline="0" dirty="0" smtClean="0">
                          <a:solidFill>
                            <a:schemeClr val="dk1"/>
                          </a:solidFill>
                          <a:effectLst/>
                          <a:latin typeface="+mn-lt"/>
                          <a:ea typeface="+mn-ea"/>
                          <a:cs typeface="+mn-cs"/>
                        </a:rPr>
                        <a:t>Fit a more validated model with new loans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baseline="0" dirty="0" smtClean="0">
                          <a:solidFill>
                            <a:schemeClr val="dk1"/>
                          </a:solidFill>
                          <a:effectLst/>
                          <a:latin typeface="+mn-lt"/>
                          <a:ea typeface="+mn-ea"/>
                          <a:cs typeface="+mn-cs"/>
                        </a:rPr>
                        <a:t>Visualize the loans in a dynamic plot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baseline="0" dirty="0" smtClean="0">
                          <a:solidFill>
                            <a:schemeClr val="dk1"/>
                          </a:solidFill>
                          <a:effectLst/>
                          <a:latin typeface="+mn-lt"/>
                          <a:ea typeface="+mn-ea"/>
                          <a:cs typeface="+mn-cs"/>
                        </a:rPr>
                        <a:t>Q &amp; 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b="0" i="0" kern="1200" dirty="0" smtClean="0">
                        <a:solidFill>
                          <a:schemeClr val="dk1"/>
                        </a:solidFill>
                        <a:effectLst/>
                        <a:latin typeface="+mn-lt"/>
                        <a:ea typeface="+mn-ea"/>
                        <a:cs typeface="+mn-cs"/>
                      </a:endParaRPr>
                    </a:p>
                  </a:txBody>
                  <a:tcPr/>
                </a:tc>
                <a:extLst>
                  <a:ext uri="{0D108BD9-81ED-4DB2-BD59-A6C34878D82A}">
                    <a16:rowId xmlns:a16="http://schemas.microsoft.com/office/drawing/2014/main" xmlns=""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89</a:t>
            </a:fld>
            <a:endParaRPr lang="en-US" dirty="0"/>
          </a:p>
        </p:txBody>
      </p:sp>
    </p:spTree>
    <p:extLst>
      <p:ext uri="{BB962C8B-B14F-4D97-AF65-F5344CB8AC3E}">
        <p14:creationId xmlns:p14="http://schemas.microsoft.com/office/powerpoint/2010/main" val="2463734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Speaking of Knight Cap</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9</a:t>
            </a:fld>
            <a:endParaRPr lang="en-US"/>
          </a:p>
        </p:txBody>
      </p:sp>
      <p:sp>
        <p:nvSpPr>
          <p:cNvPr id="6" name="Rectangle 5"/>
          <p:cNvSpPr/>
          <p:nvPr/>
        </p:nvSpPr>
        <p:spPr>
          <a:xfrm>
            <a:off x="426720" y="1171570"/>
            <a:ext cx="11338560" cy="53869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What </a:t>
            </a:r>
            <a:r>
              <a:rPr lang="en-US" sz="2400" dirty="0"/>
              <a:t>happened to them?</a:t>
            </a:r>
          </a:p>
        </p:txBody>
      </p:sp>
      <p:pic>
        <p:nvPicPr>
          <p:cNvPr id="7" name="Picture 2" descr="Image result for knight capita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7162" y="2635911"/>
            <a:ext cx="4257676" cy="1614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1439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Consumer Credit - Lending Club</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1026" name="Picture 2" descr="Image result for lending club log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165" t="31759" r="8062" b="20741"/>
          <a:stretch/>
        </p:blipFill>
        <p:spPr bwMode="auto">
          <a:xfrm>
            <a:off x="200247" y="1372744"/>
            <a:ext cx="4279226" cy="65923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38200" y="2555012"/>
            <a:ext cx="10432312"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Peer to Peer funding for </a:t>
            </a:r>
          </a:p>
          <a:p>
            <a:pPr marL="742950" lvl="1" indent="-285750">
              <a:buFont typeface="Arial" panose="020B0604020202020204" pitchFamily="34" charset="0"/>
              <a:buChar char="•"/>
            </a:pPr>
            <a:r>
              <a:rPr lang="en-US" dirty="0"/>
              <a:t>Personal Loans</a:t>
            </a:r>
          </a:p>
          <a:p>
            <a:pPr marL="742950" lvl="1" indent="-285750">
              <a:buFont typeface="Arial" panose="020B0604020202020204" pitchFamily="34" charset="0"/>
              <a:buChar char="•"/>
            </a:pPr>
            <a:r>
              <a:rPr lang="en-US" dirty="0"/>
              <a:t>Auto Loans</a:t>
            </a:r>
          </a:p>
          <a:p>
            <a:pPr marL="742950" lvl="1" indent="-285750">
              <a:buFont typeface="Arial" panose="020B0604020202020204" pitchFamily="34" charset="0"/>
              <a:buChar char="•"/>
            </a:pPr>
            <a:r>
              <a:rPr lang="en-US" dirty="0"/>
              <a:t>Small Business Loans</a:t>
            </a:r>
          </a:p>
          <a:p>
            <a:pPr marL="742950" lvl="1" indent="-285750">
              <a:buFont typeface="Arial" panose="020B0604020202020204" pitchFamily="34" charset="0"/>
              <a:buChar char="•"/>
            </a:pPr>
            <a:r>
              <a:rPr lang="en-US" dirty="0"/>
              <a:t>Medical Loans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Everyday investors can accept the loan risk – making it a new banking distribution model</a:t>
            </a:r>
          </a:p>
        </p:txBody>
      </p:sp>
      <p:sp>
        <p:nvSpPr>
          <p:cNvPr id="10" name="Rectangle 9"/>
          <p:cNvSpPr/>
          <p:nvPr/>
        </p:nvSpPr>
        <p:spPr>
          <a:xfrm>
            <a:off x="4656667" y="1383647"/>
            <a:ext cx="7335086" cy="53339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Consumers apply for loans &amp; instead of bank funding, other consumers fund the loan by purchasing “notes” to receive the interest.</a:t>
            </a:r>
          </a:p>
        </p:txBody>
      </p:sp>
      <p:sp>
        <p:nvSpPr>
          <p:cNvPr id="11" name="Slide Number Placeholder 4">
            <a:extLst>
              <a:ext uri="{FF2B5EF4-FFF2-40B4-BE49-F238E27FC236}">
                <a16:creationId xmlns:a16="http://schemas.microsoft.com/office/drawing/2014/main" xmlns="" id="{3036FDB2-9EAE-41DD-B52C-9AFE5AC65F2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90</a:t>
            </a:fld>
            <a:endParaRPr lang="en-US" dirty="0"/>
          </a:p>
        </p:txBody>
      </p:sp>
      <p:sp>
        <p:nvSpPr>
          <p:cNvPr id="12" name="Rectangle 11">
            <a:extLst>
              <a:ext uri="{FF2B5EF4-FFF2-40B4-BE49-F238E27FC236}">
                <a16:creationId xmlns:a16="http://schemas.microsoft.com/office/drawing/2014/main" xmlns="" id="{E4D9D8EE-3FE9-4E09-A75A-59EA82AF91CD}"/>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Consumer credit is a traditional market.  There are defined inputs (credit score), consumer protections (usury laws), and established distribution (credit applications).  </a:t>
            </a:r>
          </a:p>
        </p:txBody>
      </p:sp>
    </p:spTree>
    <p:extLst>
      <p:ext uri="{BB962C8B-B14F-4D97-AF65-F5344CB8AC3E}">
        <p14:creationId xmlns:p14="http://schemas.microsoft.com/office/powerpoint/2010/main" val="18339105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What’s the Risk?</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6" name="Picture 2" descr="Image result for lending club log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165" t="31759" r="8062" b="20741"/>
          <a:stretch/>
        </p:blipFill>
        <p:spPr bwMode="auto">
          <a:xfrm>
            <a:off x="70187" y="1375850"/>
            <a:ext cx="4279226" cy="65923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933576" y="2128838"/>
            <a:ext cx="3657600" cy="571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Risk</a:t>
            </a:r>
          </a:p>
        </p:txBody>
      </p:sp>
      <p:sp>
        <p:nvSpPr>
          <p:cNvPr id="8" name="Rectangle 7"/>
          <p:cNvSpPr/>
          <p:nvPr/>
        </p:nvSpPr>
        <p:spPr>
          <a:xfrm>
            <a:off x="6591301" y="2095501"/>
            <a:ext cx="3657600" cy="571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Mitigation</a:t>
            </a:r>
          </a:p>
        </p:txBody>
      </p:sp>
      <p:sp>
        <p:nvSpPr>
          <p:cNvPr id="9" name="TextBox 8"/>
          <p:cNvSpPr txBox="1"/>
          <p:nvPr/>
        </p:nvSpPr>
        <p:spPr>
          <a:xfrm>
            <a:off x="1933577" y="5455445"/>
            <a:ext cx="3490699" cy="369332"/>
          </a:xfrm>
          <a:prstGeom prst="rect">
            <a:avLst/>
          </a:prstGeom>
          <a:solidFill>
            <a:schemeClr val="accent1"/>
          </a:solidFill>
        </p:spPr>
        <p:txBody>
          <a:bodyPr wrap="none" rtlCol="0">
            <a:spAutoFit/>
          </a:bodyPr>
          <a:lstStyle>
            <a:defPPr>
              <a:defRPr lang="en-US"/>
            </a:defPPr>
            <a:lvl1pPr marL="114300" indent="-114300">
              <a:buFont typeface="Arial" panose="020B0604020202020204" pitchFamily="34" charset="0"/>
              <a:buChar char="•"/>
              <a:tabLst>
                <a:tab pos="228600" algn="l"/>
              </a:tabLst>
              <a:defRPr>
                <a:solidFill>
                  <a:schemeClr val="bg1"/>
                </a:solidFill>
              </a:defRPr>
            </a:lvl1pPr>
          </a:lstStyle>
          <a:p>
            <a:r>
              <a:rPr lang="en-US" dirty="0"/>
              <a:t>Default – debtors that stop paying</a:t>
            </a:r>
          </a:p>
        </p:txBody>
      </p:sp>
      <p:sp>
        <p:nvSpPr>
          <p:cNvPr id="12" name="Isosceles Triangle 11"/>
          <p:cNvSpPr/>
          <p:nvPr/>
        </p:nvSpPr>
        <p:spPr>
          <a:xfrm rot="5400000">
            <a:off x="4424361" y="4114804"/>
            <a:ext cx="3543300" cy="414337"/>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6591302" y="2909891"/>
            <a:ext cx="3667079" cy="646331"/>
          </a:xfrm>
          <a:prstGeom prst="rect">
            <a:avLst/>
          </a:prstGeom>
          <a:noFill/>
        </p:spPr>
        <p:txBody>
          <a:bodyPr wrap="square" rtlCol="0">
            <a:spAutoFit/>
          </a:bodyPr>
          <a:lstStyle/>
          <a:p>
            <a:pPr marL="114300" indent="-114300">
              <a:buFont typeface="Arial" panose="020B0604020202020204" pitchFamily="34" charset="0"/>
              <a:buChar char="•"/>
            </a:pPr>
            <a:r>
              <a:rPr lang="en-US" dirty="0"/>
              <a:t>Diversify – Do not fund more than $25 on a single loan</a:t>
            </a:r>
          </a:p>
        </p:txBody>
      </p:sp>
      <p:sp>
        <p:nvSpPr>
          <p:cNvPr id="14" name="TextBox 13"/>
          <p:cNvSpPr txBox="1"/>
          <p:nvPr/>
        </p:nvSpPr>
        <p:spPr>
          <a:xfrm>
            <a:off x="1933576" y="2909890"/>
            <a:ext cx="3107838" cy="369332"/>
          </a:xfrm>
          <a:prstGeom prst="rect">
            <a:avLst/>
          </a:prstGeom>
          <a:noFill/>
        </p:spPr>
        <p:txBody>
          <a:bodyPr wrap="none" rtlCol="0">
            <a:spAutoFit/>
          </a:bodyPr>
          <a:lstStyle/>
          <a:p>
            <a:pPr marL="114300" indent="-114300">
              <a:buFont typeface="Arial" panose="020B0604020202020204" pitchFamily="34" charset="0"/>
              <a:buChar char="•"/>
            </a:pPr>
            <a:r>
              <a:rPr lang="en-US" dirty="0"/>
              <a:t>Over exposure in a single loan</a:t>
            </a:r>
          </a:p>
        </p:txBody>
      </p:sp>
      <p:sp>
        <p:nvSpPr>
          <p:cNvPr id="15" name="TextBox 14"/>
          <p:cNvSpPr txBox="1"/>
          <p:nvPr/>
        </p:nvSpPr>
        <p:spPr>
          <a:xfrm>
            <a:off x="1933577" y="3814763"/>
            <a:ext cx="4052841" cy="369332"/>
          </a:xfrm>
          <a:prstGeom prst="rect">
            <a:avLst/>
          </a:prstGeom>
          <a:noFill/>
        </p:spPr>
        <p:txBody>
          <a:bodyPr wrap="none" rtlCol="0">
            <a:spAutoFit/>
          </a:bodyPr>
          <a:lstStyle/>
          <a:p>
            <a:pPr marL="114300" indent="-114300">
              <a:buFont typeface="Arial" panose="020B0604020202020204" pitchFamily="34" charset="0"/>
              <a:buChar char="•"/>
            </a:pPr>
            <a:r>
              <a:rPr lang="en-US" dirty="0"/>
              <a:t>Early payment reduces interest received</a:t>
            </a:r>
          </a:p>
        </p:txBody>
      </p:sp>
      <p:sp>
        <p:nvSpPr>
          <p:cNvPr id="16" name="TextBox 15"/>
          <p:cNvSpPr txBox="1"/>
          <p:nvPr/>
        </p:nvSpPr>
        <p:spPr>
          <a:xfrm>
            <a:off x="6591302" y="3814763"/>
            <a:ext cx="2983509" cy="369332"/>
          </a:xfrm>
          <a:prstGeom prst="rect">
            <a:avLst/>
          </a:prstGeom>
          <a:noFill/>
        </p:spPr>
        <p:txBody>
          <a:bodyPr wrap="none" rtlCol="0">
            <a:spAutoFit/>
          </a:bodyPr>
          <a:lstStyle/>
          <a:p>
            <a:pPr marL="114300" indent="-114300">
              <a:buFont typeface="Arial" panose="020B0604020202020204" pitchFamily="34" charset="0"/>
              <a:buChar char="•"/>
            </a:pPr>
            <a:r>
              <a:rPr lang="en-US" dirty="0"/>
              <a:t>Monitor &amp; re-invest monthly</a:t>
            </a:r>
          </a:p>
        </p:txBody>
      </p:sp>
      <p:sp>
        <p:nvSpPr>
          <p:cNvPr id="17" name="TextBox 16"/>
          <p:cNvSpPr txBox="1"/>
          <p:nvPr/>
        </p:nvSpPr>
        <p:spPr>
          <a:xfrm>
            <a:off x="1933577" y="4529138"/>
            <a:ext cx="3394263" cy="369332"/>
          </a:xfrm>
          <a:prstGeom prst="rect">
            <a:avLst/>
          </a:prstGeom>
          <a:noFill/>
        </p:spPr>
        <p:txBody>
          <a:bodyPr wrap="none" rtlCol="0">
            <a:spAutoFit/>
          </a:bodyPr>
          <a:lstStyle/>
          <a:p>
            <a:pPr marL="114300" indent="-114300">
              <a:buFont typeface="Arial" panose="020B0604020202020204" pitchFamily="34" charset="0"/>
              <a:buChar char="•"/>
            </a:pPr>
            <a:r>
              <a:rPr lang="en-US" dirty="0"/>
              <a:t>Illiquid – notes are 36-60 months</a:t>
            </a:r>
          </a:p>
        </p:txBody>
      </p:sp>
      <p:sp>
        <p:nvSpPr>
          <p:cNvPr id="18" name="TextBox 17"/>
          <p:cNvSpPr txBox="1"/>
          <p:nvPr/>
        </p:nvSpPr>
        <p:spPr>
          <a:xfrm>
            <a:off x="6591302" y="4529138"/>
            <a:ext cx="3017621" cy="369332"/>
          </a:xfrm>
          <a:prstGeom prst="rect">
            <a:avLst/>
          </a:prstGeom>
          <a:noFill/>
        </p:spPr>
        <p:txBody>
          <a:bodyPr wrap="none" rtlCol="0">
            <a:spAutoFit/>
          </a:bodyPr>
          <a:lstStyle/>
          <a:p>
            <a:pPr marL="114300" indent="-114300">
              <a:buFont typeface="Arial" panose="020B0604020202020204" pitchFamily="34" charset="0"/>
              <a:buChar char="•"/>
            </a:pPr>
            <a:r>
              <a:rPr lang="en-US" dirty="0"/>
              <a:t>Buy notes with 36m horizons</a:t>
            </a:r>
          </a:p>
        </p:txBody>
      </p:sp>
      <p:sp>
        <p:nvSpPr>
          <p:cNvPr id="19" name="TextBox 18"/>
          <p:cNvSpPr txBox="1"/>
          <p:nvPr/>
        </p:nvSpPr>
        <p:spPr>
          <a:xfrm>
            <a:off x="6591301" y="5455445"/>
            <a:ext cx="3305072" cy="369332"/>
          </a:xfrm>
          <a:prstGeom prst="rect">
            <a:avLst/>
          </a:prstGeom>
          <a:solidFill>
            <a:schemeClr val="accent1"/>
          </a:solidFill>
        </p:spPr>
        <p:txBody>
          <a:bodyPr wrap="none" rtlCol="0">
            <a:spAutoFit/>
          </a:bodyPr>
          <a:lstStyle/>
          <a:p>
            <a:pPr marL="114300" indent="-114300">
              <a:buFont typeface="Arial" panose="020B0604020202020204" pitchFamily="34" charset="0"/>
              <a:buChar char="•"/>
              <a:tabLst>
                <a:tab pos="228600" algn="l"/>
              </a:tabLst>
            </a:pPr>
            <a:r>
              <a:rPr lang="en-US" dirty="0">
                <a:solidFill>
                  <a:schemeClr val="bg1"/>
                </a:solidFill>
              </a:rPr>
              <a:t>Model the probability of default</a:t>
            </a:r>
          </a:p>
        </p:txBody>
      </p:sp>
      <p:sp>
        <p:nvSpPr>
          <p:cNvPr id="20" name="Slide Number Placeholder 4">
            <a:extLst>
              <a:ext uri="{FF2B5EF4-FFF2-40B4-BE49-F238E27FC236}">
                <a16:creationId xmlns:a16="http://schemas.microsoft.com/office/drawing/2014/main" xmlns="" id="{06FF9401-16A0-4D97-8CB7-4C320154C2CA}"/>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91</a:t>
            </a:fld>
            <a:endParaRPr lang="en-US" dirty="0"/>
          </a:p>
        </p:txBody>
      </p:sp>
    </p:spTree>
    <p:extLst>
      <p:ext uri="{BB962C8B-B14F-4D97-AF65-F5344CB8AC3E}">
        <p14:creationId xmlns:p14="http://schemas.microsoft.com/office/powerpoint/2010/main" val="31219717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What’s the Reward?</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11" name="Rectangle 10"/>
          <p:cNvSpPr/>
          <p:nvPr/>
        </p:nvSpPr>
        <p:spPr>
          <a:xfrm>
            <a:off x="1933576" y="2128838"/>
            <a:ext cx="3657600" cy="571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Reward</a:t>
            </a:r>
          </a:p>
        </p:txBody>
      </p:sp>
      <p:sp>
        <p:nvSpPr>
          <p:cNvPr id="12" name="Rectangle 11"/>
          <p:cNvSpPr/>
          <p:nvPr/>
        </p:nvSpPr>
        <p:spPr>
          <a:xfrm>
            <a:off x="6591301" y="2095501"/>
            <a:ext cx="3657600" cy="571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Result</a:t>
            </a:r>
          </a:p>
        </p:txBody>
      </p:sp>
      <p:sp>
        <p:nvSpPr>
          <p:cNvPr id="13" name="TextBox 12"/>
          <p:cNvSpPr txBox="1"/>
          <p:nvPr/>
        </p:nvSpPr>
        <p:spPr>
          <a:xfrm>
            <a:off x="1933577" y="5455446"/>
            <a:ext cx="3648074" cy="646331"/>
          </a:xfrm>
          <a:prstGeom prst="rect">
            <a:avLst/>
          </a:prstGeom>
          <a:noFill/>
        </p:spPr>
        <p:txBody>
          <a:bodyPr wrap="square" rtlCol="0">
            <a:spAutoFit/>
          </a:bodyPr>
          <a:lstStyle/>
          <a:p>
            <a:pPr marL="114300" indent="-114300">
              <a:buFont typeface="Arial" panose="020B0604020202020204" pitchFamily="34" charset="0"/>
              <a:buChar char="•"/>
              <a:tabLst>
                <a:tab pos="228600" algn="l"/>
              </a:tabLst>
            </a:pPr>
            <a:r>
              <a:rPr lang="en-US" dirty="0"/>
              <a:t>Remaining interest is paid monthly to note holders.</a:t>
            </a:r>
          </a:p>
        </p:txBody>
      </p:sp>
      <p:sp>
        <p:nvSpPr>
          <p:cNvPr id="14" name="Isosceles Triangle 13"/>
          <p:cNvSpPr/>
          <p:nvPr/>
        </p:nvSpPr>
        <p:spPr>
          <a:xfrm rot="5400000">
            <a:off x="4424361" y="4114804"/>
            <a:ext cx="3543300" cy="414337"/>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591302" y="2909891"/>
            <a:ext cx="3667079" cy="646331"/>
          </a:xfrm>
          <a:prstGeom prst="rect">
            <a:avLst/>
          </a:prstGeom>
          <a:noFill/>
        </p:spPr>
        <p:txBody>
          <a:bodyPr wrap="square" rtlCol="0">
            <a:spAutoFit/>
          </a:bodyPr>
          <a:lstStyle/>
          <a:p>
            <a:pPr marL="114300" indent="-114300">
              <a:buFont typeface="Arial" panose="020B0604020202020204" pitchFamily="34" charset="0"/>
              <a:buChar char="•"/>
            </a:pPr>
            <a:r>
              <a:rPr lang="en-US" dirty="0"/>
              <a:t>Investors have no input to the amount</a:t>
            </a:r>
          </a:p>
        </p:txBody>
      </p:sp>
      <p:sp>
        <p:nvSpPr>
          <p:cNvPr id="16" name="TextBox 15"/>
          <p:cNvSpPr txBox="1"/>
          <p:nvPr/>
        </p:nvSpPr>
        <p:spPr>
          <a:xfrm>
            <a:off x="1933576" y="2909890"/>
            <a:ext cx="2629822" cy="369332"/>
          </a:xfrm>
          <a:prstGeom prst="rect">
            <a:avLst/>
          </a:prstGeom>
          <a:noFill/>
        </p:spPr>
        <p:txBody>
          <a:bodyPr wrap="none" rtlCol="0">
            <a:spAutoFit/>
          </a:bodyPr>
          <a:lstStyle/>
          <a:p>
            <a:pPr marL="114300" indent="-114300">
              <a:buFont typeface="Arial" panose="020B0604020202020204" pitchFamily="34" charset="0"/>
              <a:buChar char="•"/>
            </a:pPr>
            <a:r>
              <a:rPr lang="en-US" dirty="0"/>
              <a:t>Interest is imposed by LC</a:t>
            </a:r>
          </a:p>
        </p:txBody>
      </p:sp>
      <p:sp>
        <p:nvSpPr>
          <p:cNvPr id="17" name="TextBox 16"/>
          <p:cNvSpPr txBox="1"/>
          <p:nvPr/>
        </p:nvSpPr>
        <p:spPr>
          <a:xfrm>
            <a:off x="1933576" y="3814763"/>
            <a:ext cx="3685240" cy="369332"/>
          </a:xfrm>
          <a:prstGeom prst="rect">
            <a:avLst/>
          </a:prstGeom>
          <a:noFill/>
        </p:spPr>
        <p:txBody>
          <a:bodyPr wrap="none" rtlCol="0">
            <a:spAutoFit/>
          </a:bodyPr>
          <a:lstStyle/>
          <a:p>
            <a:pPr marL="114300" indent="-114300">
              <a:buFont typeface="Arial" panose="020B0604020202020204" pitchFamily="34" charset="0"/>
              <a:buChar char="•"/>
            </a:pPr>
            <a:r>
              <a:rPr lang="en-US" dirty="0"/>
              <a:t>Usually lower rates for the applicant</a:t>
            </a:r>
          </a:p>
        </p:txBody>
      </p:sp>
      <p:sp>
        <p:nvSpPr>
          <p:cNvPr id="18" name="TextBox 17"/>
          <p:cNvSpPr txBox="1"/>
          <p:nvPr/>
        </p:nvSpPr>
        <p:spPr>
          <a:xfrm>
            <a:off x="6591301" y="3814763"/>
            <a:ext cx="2992038" cy="369332"/>
          </a:xfrm>
          <a:prstGeom prst="rect">
            <a:avLst/>
          </a:prstGeom>
          <a:noFill/>
        </p:spPr>
        <p:txBody>
          <a:bodyPr wrap="none" rtlCol="0">
            <a:spAutoFit/>
          </a:bodyPr>
          <a:lstStyle/>
          <a:p>
            <a:pPr marL="114300" indent="-114300">
              <a:buFont typeface="Arial" panose="020B0604020202020204" pitchFamily="34" charset="0"/>
              <a:buChar char="•"/>
            </a:pPr>
            <a:r>
              <a:rPr lang="en-US" dirty="0"/>
              <a:t>Lower capital cost for debtor</a:t>
            </a:r>
          </a:p>
        </p:txBody>
      </p:sp>
      <p:sp>
        <p:nvSpPr>
          <p:cNvPr id="19" name="TextBox 18"/>
          <p:cNvSpPr txBox="1"/>
          <p:nvPr/>
        </p:nvSpPr>
        <p:spPr>
          <a:xfrm>
            <a:off x="1933577" y="4529138"/>
            <a:ext cx="2410725" cy="369332"/>
          </a:xfrm>
          <a:prstGeom prst="rect">
            <a:avLst/>
          </a:prstGeom>
          <a:noFill/>
        </p:spPr>
        <p:txBody>
          <a:bodyPr wrap="none" rtlCol="0">
            <a:spAutoFit/>
          </a:bodyPr>
          <a:lstStyle/>
          <a:p>
            <a:pPr marL="114300" indent="-114300">
              <a:buFont typeface="Arial" panose="020B0604020202020204" pitchFamily="34" charset="0"/>
              <a:buChar char="•"/>
            </a:pPr>
            <a:r>
              <a:rPr lang="en-US" dirty="0"/>
              <a:t>LC takes 1% of interest</a:t>
            </a:r>
          </a:p>
        </p:txBody>
      </p:sp>
      <p:sp>
        <p:nvSpPr>
          <p:cNvPr id="20" name="TextBox 19"/>
          <p:cNvSpPr txBox="1"/>
          <p:nvPr/>
        </p:nvSpPr>
        <p:spPr>
          <a:xfrm>
            <a:off x="6591301" y="4529138"/>
            <a:ext cx="3832716" cy="369332"/>
          </a:xfrm>
          <a:prstGeom prst="rect">
            <a:avLst/>
          </a:prstGeom>
          <a:noFill/>
        </p:spPr>
        <p:txBody>
          <a:bodyPr wrap="none" rtlCol="0">
            <a:spAutoFit/>
          </a:bodyPr>
          <a:lstStyle/>
          <a:p>
            <a:pPr marL="114300" indent="-114300">
              <a:buFont typeface="Arial" panose="020B0604020202020204" pitchFamily="34" charset="0"/>
              <a:buChar char="•"/>
            </a:pPr>
            <a:r>
              <a:rPr lang="en-US" dirty="0"/>
              <a:t>Reduces reward incentive for investor</a:t>
            </a:r>
          </a:p>
        </p:txBody>
      </p:sp>
      <p:sp>
        <p:nvSpPr>
          <p:cNvPr id="21" name="TextBox 20"/>
          <p:cNvSpPr txBox="1"/>
          <p:nvPr/>
        </p:nvSpPr>
        <p:spPr>
          <a:xfrm>
            <a:off x="6591302" y="5455446"/>
            <a:ext cx="3805237" cy="646331"/>
          </a:xfrm>
          <a:prstGeom prst="rect">
            <a:avLst/>
          </a:prstGeom>
          <a:solidFill>
            <a:schemeClr val="accent1"/>
          </a:solidFill>
        </p:spPr>
        <p:txBody>
          <a:bodyPr wrap="square" rtlCol="0">
            <a:spAutoFit/>
          </a:bodyPr>
          <a:lstStyle/>
          <a:p>
            <a:pPr marL="114300" indent="-114300">
              <a:buFont typeface="Arial" panose="020B0604020202020204" pitchFamily="34" charset="0"/>
              <a:buChar char="•"/>
              <a:tabLst>
                <a:tab pos="228600" algn="l"/>
              </a:tabLst>
            </a:pPr>
            <a:r>
              <a:rPr lang="en-US" dirty="0">
                <a:solidFill>
                  <a:schemeClr val="bg1"/>
                </a:solidFill>
              </a:rPr>
              <a:t>Investors act as banks &amp; receive consistent returns</a:t>
            </a:r>
          </a:p>
        </p:txBody>
      </p:sp>
      <p:sp>
        <p:nvSpPr>
          <p:cNvPr id="22" name="Slide Number Placeholder 4">
            <a:extLst>
              <a:ext uri="{FF2B5EF4-FFF2-40B4-BE49-F238E27FC236}">
                <a16:creationId xmlns:a16="http://schemas.microsoft.com/office/drawing/2014/main" xmlns="" id="{5163B1F5-B557-4DA2-AEC0-C3E7D75C240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92</a:t>
            </a:fld>
            <a:endParaRPr lang="en-US" dirty="0"/>
          </a:p>
        </p:txBody>
      </p:sp>
      <p:pic>
        <p:nvPicPr>
          <p:cNvPr id="23" name="Picture 2" descr="Image result for lending club logo">
            <a:extLst>
              <a:ext uri="{FF2B5EF4-FFF2-40B4-BE49-F238E27FC236}">
                <a16:creationId xmlns:a16="http://schemas.microsoft.com/office/drawing/2014/main" xmlns="" id="{0E865A9F-2CEB-45F3-B6A4-00AA49A5B9F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165" t="31759" r="8062" b="20741"/>
          <a:stretch/>
        </p:blipFill>
        <p:spPr bwMode="auto">
          <a:xfrm>
            <a:off x="70187" y="1375850"/>
            <a:ext cx="4279226" cy="659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09800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                                 Example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6" name="Picture 2" descr="Image result for lending club log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165" t="31759" r="8062" b="20741"/>
          <a:stretch/>
        </p:blipFill>
        <p:spPr bwMode="auto">
          <a:xfrm>
            <a:off x="303628" y="324455"/>
            <a:ext cx="4279226" cy="65923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buy a car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4797" y="2271531"/>
            <a:ext cx="4017441" cy="279876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00247" y="1300157"/>
            <a:ext cx="11791506" cy="369332"/>
          </a:xfrm>
          <a:prstGeom prst="rect">
            <a:avLst/>
          </a:prstGeom>
          <a:solidFill>
            <a:schemeClr val="accent5"/>
          </a:solidFill>
        </p:spPr>
        <p:txBody>
          <a:bodyPr wrap="square" rtlCol="0">
            <a:spAutoFit/>
          </a:bodyPr>
          <a:lstStyle/>
          <a:p>
            <a:pPr algn="ctr"/>
            <a:r>
              <a:rPr lang="en-US" dirty="0"/>
              <a:t>Erin decides to buy a car.  Instead of a traditional loan she applies at LC.</a:t>
            </a:r>
          </a:p>
        </p:txBody>
      </p:sp>
      <p:sp>
        <p:nvSpPr>
          <p:cNvPr id="10" name="TextBox 9"/>
          <p:cNvSpPr txBox="1"/>
          <p:nvPr/>
        </p:nvSpPr>
        <p:spPr>
          <a:xfrm>
            <a:off x="672897" y="2547977"/>
            <a:ext cx="5036787" cy="2031325"/>
          </a:xfrm>
          <a:prstGeom prst="rect">
            <a:avLst/>
          </a:prstGeom>
          <a:noFill/>
        </p:spPr>
        <p:txBody>
          <a:bodyPr wrap="square" rtlCol="0">
            <a:spAutoFit/>
          </a:bodyPr>
          <a:lstStyle/>
          <a:p>
            <a:pPr marL="285750" indent="-285750">
              <a:buFont typeface="Arial" panose="020B0604020202020204" pitchFamily="34" charset="0"/>
              <a:buChar char="•"/>
            </a:pPr>
            <a:r>
              <a:rPr lang="en-US" dirty="0"/>
              <a:t>Erin applies for a $10k car loan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LC assesses her creditworthiness &amp; posts a $10k loan @ 6% interest on the investor site.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Trish &amp; hundreds of other LC investors fund the loan in $25 increments called “notes”</a:t>
            </a:r>
          </a:p>
        </p:txBody>
      </p:sp>
      <p:sp>
        <p:nvSpPr>
          <p:cNvPr id="11" name="Slide Number Placeholder 4">
            <a:extLst>
              <a:ext uri="{FF2B5EF4-FFF2-40B4-BE49-F238E27FC236}">
                <a16:creationId xmlns:a16="http://schemas.microsoft.com/office/drawing/2014/main" xmlns="" id="{A2B84169-694D-4551-BD03-9EEC11A83E7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93</a:t>
            </a:fld>
            <a:endParaRPr lang="en-US" dirty="0"/>
          </a:p>
        </p:txBody>
      </p:sp>
      <p:sp>
        <p:nvSpPr>
          <p:cNvPr id="12" name="Rectangle 11">
            <a:extLst>
              <a:ext uri="{FF2B5EF4-FFF2-40B4-BE49-F238E27FC236}">
                <a16:creationId xmlns:a16="http://schemas.microsoft.com/office/drawing/2014/main" xmlns="" id="{CE193F65-44B4-4C7A-8EDC-A56FA323473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Each month Erin pays her loan, LC takes 1% and the investors make 5% on their outstanding notes.</a:t>
            </a:r>
          </a:p>
        </p:txBody>
      </p:sp>
    </p:spTree>
    <p:extLst>
      <p:ext uri="{BB962C8B-B14F-4D97-AF65-F5344CB8AC3E}">
        <p14:creationId xmlns:p14="http://schemas.microsoft.com/office/powerpoint/2010/main" val="626065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Rectangle 6"/>
          <p:cNvSpPr/>
          <p:nvPr/>
        </p:nvSpPr>
        <p:spPr>
          <a:xfrm>
            <a:off x="3195639" y="5906185"/>
            <a:ext cx="5743575" cy="369332"/>
          </a:xfrm>
          <a:prstGeom prst="rect">
            <a:avLst/>
          </a:prstGeom>
        </p:spPr>
        <p:txBody>
          <a:bodyPr wrap="square">
            <a:spAutoFit/>
          </a:bodyPr>
          <a:lstStyle/>
          <a:p>
            <a:r>
              <a:rPr lang="en-US" dirty="0">
                <a:hlinkClick r:id="rId2"/>
              </a:rPr>
              <a:t>https://www.lendingclub.com/info/download-data.action</a:t>
            </a:r>
            <a:endParaRPr lang="en-US" dirty="0"/>
          </a:p>
        </p:txBody>
      </p:sp>
      <p:sp>
        <p:nvSpPr>
          <p:cNvPr id="8" name="TextBox 7"/>
          <p:cNvSpPr txBox="1"/>
          <p:nvPr/>
        </p:nvSpPr>
        <p:spPr>
          <a:xfrm>
            <a:off x="303628" y="1343027"/>
            <a:ext cx="11050172" cy="1508105"/>
          </a:xfrm>
          <a:prstGeom prst="rect">
            <a:avLst/>
          </a:prstGeom>
          <a:noFill/>
        </p:spPr>
        <p:txBody>
          <a:bodyPr wrap="square" rtlCol="0">
            <a:spAutoFit/>
          </a:bodyPr>
          <a:lstStyle/>
          <a:p>
            <a:pPr marL="114300" indent="-114300">
              <a:buFont typeface="Arial" panose="020B0604020202020204" pitchFamily="34" charset="0"/>
              <a:buChar char="•"/>
            </a:pPr>
            <a:r>
              <a:rPr lang="en-US" sz="2000" b="1" dirty="0"/>
              <a:t>11 </a:t>
            </a:r>
            <a:r>
              <a:rPr lang="en-US" sz="2000" b="1" dirty="0" err="1"/>
              <a:t>yrs</a:t>
            </a:r>
            <a:r>
              <a:rPr lang="en-US" sz="2000" b="1" dirty="0"/>
              <a:t> of historical performance – Over 1M notes publicly available</a:t>
            </a:r>
          </a:p>
          <a:p>
            <a:pPr marL="571500" lvl="2" indent="-114300">
              <a:buFont typeface="Arial" panose="020B0604020202020204" pitchFamily="34" charset="0"/>
              <a:buChar char="•"/>
            </a:pPr>
            <a:r>
              <a:rPr lang="en-US" dirty="0"/>
              <a:t>Some platform changes in that time</a:t>
            </a:r>
          </a:p>
          <a:p>
            <a:pPr marL="571500" lvl="2" indent="-114300">
              <a:buFont typeface="Arial" panose="020B0604020202020204" pitchFamily="34" charset="0"/>
              <a:buChar char="•"/>
            </a:pPr>
            <a:r>
              <a:rPr lang="en-US" dirty="0"/>
              <a:t>Datasets are updated monthly</a:t>
            </a:r>
          </a:p>
          <a:p>
            <a:pPr marL="571500" lvl="2" indent="-114300">
              <a:buFont typeface="Arial" panose="020B0604020202020204" pitchFamily="34" charset="0"/>
              <a:buChar char="•"/>
            </a:pPr>
            <a:r>
              <a:rPr lang="en-US" dirty="0"/>
              <a:t>Sampled to 20k – either in fully paid of charged off state</a:t>
            </a:r>
          </a:p>
          <a:p>
            <a:pPr marL="742950" lvl="1" indent="-285750">
              <a:buFont typeface="Arial" panose="020B0604020202020204" pitchFamily="34" charset="0"/>
              <a:buChar char="•"/>
            </a:pPr>
            <a:endParaRPr lang="en-US" dirty="0"/>
          </a:p>
        </p:txBody>
      </p:sp>
      <p:grpSp>
        <p:nvGrpSpPr>
          <p:cNvPr id="25" name="Group 24"/>
          <p:cNvGrpSpPr/>
          <p:nvPr/>
        </p:nvGrpSpPr>
        <p:grpSpPr>
          <a:xfrm>
            <a:off x="1852613" y="3062288"/>
            <a:ext cx="7034211" cy="1956011"/>
            <a:chOff x="942982" y="3062287"/>
            <a:chExt cx="7034211" cy="1956011"/>
          </a:xfrm>
        </p:grpSpPr>
        <p:sp>
          <p:nvSpPr>
            <p:cNvPr id="22" name="Chevron 21"/>
            <p:cNvSpPr/>
            <p:nvPr/>
          </p:nvSpPr>
          <p:spPr>
            <a:xfrm>
              <a:off x="2711458" y="4436259"/>
              <a:ext cx="3714750" cy="528637"/>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entagon 8"/>
            <p:cNvSpPr/>
            <p:nvPr/>
          </p:nvSpPr>
          <p:spPr>
            <a:xfrm>
              <a:off x="942982" y="3062287"/>
              <a:ext cx="2000250" cy="528637"/>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Loan Origination</a:t>
              </a:r>
            </a:p>
          </p:txBody>
        </p:sp>
        <p:sp>
          <p:nvSpPr>
            <p:cNvPr id="10" name="Chevron 9"/>
            <p:cNvSpPr/>
            <p:nvPr/>
          </p:nvSpPr>
          <p:spPr>
            <a:xfrm>
              <a:off x="2744797" y="3062287"/>
              <a:ext cx="3714750" cy="528637"/>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36 or 60 Monthly Payments</a:t>
              </a:r>
            </a:p>
          </p:txBody>
        </p:sp>
        <p:sp>
          <p:nvSpPr>
            <p:cNvPr id="18" name="Freeform 17"/>
            <p:cNvSpPr/>
            <p:nvPr/>
          </p:nvSpPr>
          <p:spPr>
            <a:xfrm rot="10800000">
              <a:off x="6237297" y="3062287"/>
              <a:ext cx="1739896" cy="528637"/>
            </a:xfrm>
            <a:custGeom>
              <a:avLst/>
              <a:gdLst>
                <a:gd name="connsiteX0" fmla="*/ 1739896 w 1739896"/>
                <a:gd name="connsiteY0" fmla="*/ 528637 h 528637"/>
                <a:gd name="connsiteX1" fmla="*/ 556415 w 1739896"/>
                <a:gd name="connsiteY1" fmla="*/ 528637 h 528637"/>
                <a:gd name="connsiteX2" fmla="*/ 555624 w 1739896"/>
                <a:gd name="connsiteY2" fmla="*/ 527846 h 528637"/>
                <a:gd name="connsiteX3" fmla="*/ 554832 w 1739896"/>
                <a:gd name="connsiteY3" fmla="*/ 528637 h 528637"/>
                <a:gd name="connsiteX4" fmla="*/ 0 w 1739896"/>
                <a:gd name="connsiteY4" fmla="*/ 528637 h 528637"/>
                <a:gd name="connsiteX5" fmla="*/ 0 w 1739896"/>
                <a:gd name="connsiteY5" fmla="*/ 0 h 528637"/>
                <a:gd name="connsiteX6" fmla="*/ 554832 w 1739896"/>
                <a:gd name="connsiteY6" fmla="*/ 0 h 528637"/>
                <a:gd name="connsiteX7" fmla="*/ 555624 w 1739896"/>
                <a:gd name="connsiteY7" fmla="*/ 792 h 528637"/>
                <a:gd name="connsiteX8" fmla="*/ 556415 w 1739896"/>
                <a:gd name="connsiteY8" fmla="*/ 0 h 528637"/>
                <a:gd name="connsiteX9" fmla="*/ 1739896 w 1739896"/>
                <a:gd name="connsiteY9" fmla="*/ 0 h 528637"/>
                <a:gd name="connsiteX10" fmla="*/ 1475577 w 1739896"/>
                <a:gd name="connsiteY10" fmla="*/ 264318 h 528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896" h="528637">
                  <a:moveTo>
                    <a:pt x="1739896" y="528637"/>
                  </a:moveTo>
                  <a:lnTo>
                    <a:pt x="556415" y="528637"/>
                  </a:lnTo>
                  <a:lnTo>
                    <a:pt x="555624" y="527846"/>
                  </a:lnTo>
                  <a:lnTo>
                    <a:pt x="554832" y="528637"/>
                  </a:lnTo>
                  <a:lnTo>
                    <a:pt x="0" y="528637"/>
                  </a:lnTo>
                  <a:lnTo>
                    <a:pt x="0" y="0"/>
                  </a:lnTo>
                  <a:lnTo>
                    <a:pt x="554832" y="0"/>
                  </a:lnTo>
                  <a:lnTo>
                    <a:pt x="555624" y="792"/>
                  </a:lnTo>
                  <a:lnTo>
                    <a:pt x="556415" y="0"/>
                  </a:lnTo>
                  <a:lnTo>
                    <a:pt x="1739896" y="0"/>
                  </a:lnTo>
                  <a:lnTo>
                    <a:pt x="1475577" y="264318"/>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3071812" y="4371967"/>
              <a:ext cx="3160096" cy="646331"/>
            </a:xfrm>
            <a:prstGeom prst="rect">
              <a:avLst/>
            </a:prstGeom>
            <a:noFill/>
          </p:spPr>
          <p:txBody>
            <a:bodyPr wrap="none" rtlCol="0">
              <a:spAutoFit/>
            </a:bodyPr>
            <a:lstStyle/>
            <a:p>
              <a:r>
                <a:rPr lang="en-US" dirty="0"/>
                <a:t>Transitional States of Nature:</a:t>
              </a:r>
            </a:p>
            <a:p>
              <a:r>
                <a:rPr lang="en-US" dirty="0"/>
                <a:t>Grace Period, 30-60,60-90 days</a:t>
              </a:r>
            </a:p>
          </p:txBody>
        </p:sp>
        <p:sp>
          <p:nvSpPr>
            <p:cNvPr id="19" name="Freeform 18"/>
            <p:cNvSpPr/>
            <p:nvPr/>
          </p:nvSpPr>
          <p:spPr>
            <a:xfrm rot="10800000">
              <a:off x="6194434" y="4436258"/>
              <a:ext cx="1739896" cy="528637"/>
            </a:xfrm>
            <a:custGeom>
              <a:avLst/>
              <a:gdLst>
                <a:gd name="connsiteX0" fmla="*/ 1739896 w 1739896"/>
                <a:gd name="connsiteY0" fmla="*/ 528637 h 528637"/>
                <a:gd name="connsiteX1" fmla="*/ 556415 w 1739896"/>
                <a:gd name="connsiteY1" fmla="*/ 528637 h 528637"/>
                <a:gd name="connsiteX2" fmla="*/ 555624 w 1739896"/>
                <a:gd name="connsiteY2" fmla="*/ 527846 h 528637"/>
                <a:gd name="connsiteX3" fmla="*/ 554832 w 1739896"/>
                <a:gd name="connsiteY3" fmla="*/ 528637 h 528637"/>
                <a:gd name="connsiteX4" fmla="*/ 0 w 1739896"/>
                <a:gd name="connsiteY4" fmla="*/ 528637 h 528637"/>
                <a:gd name="connsiteX5" fmla="*/ 0 w 1739896"/>
                <a:gd name="connsiteY5" fmla="*/ 0 h 528637"/>
                <a:gd name="connsiteX6" fmla="*/ 554832 w 1739896"/>
                <a:gd name="connsiteY6" fmla="*/ 0 h 528637"/>
                <a:gd name="connsiteX7" fmla="*/ 555624 w 1739896"/>
                <a:gd name="connsiteY7" fmla="*/ 792 h 528637"/>
                <a:gd name="connsiteX8" fmla="*/ 556415 w 1739896"/>
                <a:gd name="connsiteY8" fmla="*/ 0 h 528637"/>
                <a:gd name="connsiteX9" fmla="*/ 1739896 w 1739896"/>
                <a:gd name="connsiteY9" fmla="*/ 0 h 528637"/>
                <a:gd name="connsiteX10" fmla="*/ 1475577 w 1739896"/>
                <a:gd name="connsiteY10" fmla="*/ 264318 h 528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896" h="528637">
                  <a:moveTo>
                    <a:pt x="1739896" y="528637"/>
                  </a:moveTo>
                  <a:lnTo>
                    <a:pt x="556415" y="528637"/>
                  </a:lnTo>
                  <a:lnTo>
                    <a:pt x="555624" y="527846"/>
                  </a:lnTo>
                  <a:lnTo>
                    <a:pt x="554832" y="528637"/>
                  </a:lnTo>
                  <a:lnTo>
                    <a:pt x="0" y="528637"/>
                  </a:lnTo>
                  <a:lnTo>
                    <a:pt x="0" y="0"/>
                  </a:lnTo>
                  <a:lnTo>
                    <a:pt x="554832" y="0"/>
                  </a:lnTo>
                  <a:lnTo>
                    <a:pt x="555624" y="792"/>
                  </a:lnTo>
                  <a:lnTo>
                    <a:pt x="556415" y="0"/>
                  </a:lnTo>
                  <a:lnTo>
                    <a:pt x="1739896" y="0"/>
                  </a:lnTo>
                  <a:lnTo>
                    <a:pt x="1475577" y="26431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6615113" y="3171825"/>
              <a:ext cx="1074205" cy="369332"/>
            </a:xfrm>
            <a:prstGeom prst="rect">
              <a:avLst/>
            </a:prstGeom>
            <a:noFill/>
          </p:spPr>
          <p:txBody>
            <a:bodyPr wrap="none" rtlCol="0">
              <a:spAutoFit/>
            </a:bodyPr>
            <a:lstStyle/>
            <a:p>
              <a:r>
                <a:rPr lang="en-US" dirty="0">
                  <a:solidFill>
                    <a:schemeClr val="bg1"/>
                  </a:solidFill>
                </a:rPr>
                <a:t>Fully Paid</a:t>
              </a:r>
            </a:p>
          </p:txBody>
        </p:sp>
        <p:sp>
          <p:nvSpPr>
            <p:cNvPr id="21" name="TextBox 20"/>
            <p:cNvSpPr txBox="1"/>
            <p:nvPr/>
          </p:nvSpPr>
          <p:spPr>
            <a:xfrm>
              <a:off x="6496049" y="4515911"/>
              <a:ext cx="1305870" cy="369332"/>
            </a:xfrm>
            <a:prstGeom prst="rect">
              <a:avLst/>
            </a:prstGeom>
            <a:noFill/>
          </p:spPr>
          <p:txBody>
            <a:bodyPr wrap="none" rtlCol="0">
              <a:spAutoFit/>
            </a:bodyPr>
            <a:lstStyle/>
            <a:p>
              <a:r>
                <a:rPr lang="en-US" dirty="0">
                  <a:solidFill>
                    <a:schemeClr val="bg1"/>
                  </a:solidFill>
                </a:rPr>
                <a:t>Charged Off</a:t>
              </a:r>
            </a:p>
          </p:txBody>
        </p:sp>
        <p:sp>
          <p:nvSpPr>
            <p:cNvPr id="24" name="Up-Down Arrow 23"/>
            <p:cNvSpPr/>
            <p:nvPr/>
          </p:nvSpPr>
          <p:spPr>
            <a:xfrm>
              <a:off x="4157662" y="3414713"/>
              <a:ext cx="514350" cy="1042987"/>
            </a:xfrm>
            <a:prstGeom prst="upDown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p:cNvSpPr txBox="1"/>
          <p:nvPr/>
        </p:nvSpPr>
        <p:spPr>
          <a:xfrm>
            <a:off x="8882055" y="3128960"/>
            <a:ext cx="1760418" cy="369332"/>
          </a:xfrm>
          <a:prstGeom prst="rect">
            <a:avLst/>
          </a:prstGeom>
          <a:noFill/>
        </p:spPr>
        <p:txBody>
          <a:bodyPr wrap="none" rtlCol="0">
            <a:spAutoFit/>
          </a:bodyPr>
          <a:lstStyle/>
          <a:p>
            <a:r>
              <a:rPr lang="en-US" dirty="0"/>
              <a:t>1 = Success Class</a:t>
            </a:r>
          </a:p>
        </p:txBody>
      </p:sp>
      <p:sp>
        <p:nvSpPr>
          <p:cNvPr id="27" name="TextBox 26"/>
          <p:cNvSpPr txBox="1"/>
          <p:nvPr/>
        </p:nvSpPr>
        <p:spPr>
          <a:xfrm>
            <a:off x="8834433" y="4481510"/>
            <a:ext cx="1672637" cy="369332"/>
          </a:xfrm>
          <a:prstGeom prst="rect">
            <a:avLst/>
          </a:prstGeom>
          <a:noFill/>
        </p:spPr>
        <p:txBody>
          <a:bodyPr wrap="none" rtlCol="0">
            <a:spAutoFit/>
          </a:bodyPr>
          <a:lstStyle/>
          <a:p>
            <a:r>
              <a:rPr lang="en-US" dirty="0"/>
              <a:t>0 = Failure Class</a:t>
            </a:r>
          </a:p>
        </p:txBody>
      </p:sp>
      <p:sp>
        <p:nvSpPr>
          <p:cNvPr id="23" name="Slide Number Placeholder 4">
            <a:extLst>
              <a:ext uri="{FF2B5EF4-FFF2-40B4-BE49-F238E27FC236}">
                <a16:creationId xmlns:a16="http://schemas.microsoft.com/office/drawing/2014/main" xmlns="" id="{A0F634A1-5A1D-4362-8F00-DA2759B243F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94</a:t>
            </a:fld>
            <a:endParaRPr lang="en-US" dirty="0"/>
          </a:p>
        </p:txBody>
      </p:sp>
      <p:sp>
        <p:nvSpPr>
          <p:cNvPr id="32" name="Title 2">
            <a:extLst>
              <a:ext uri="{FF2B5EF4-FFF2-40B4-BE49-F238E27FC236}">
                <a16:creationId xmlns:a16="http://schemas.microsoft.com/office/drawing/2014/main" xmlns="" id="{392090A4-10F5-46B6-B68C-0EC85CA9C586}"/>
              </a:ext>
            </a:extLst>
          </p:cNvPr>
          <p:cNvSpPr>
            <a:spLocks noGrp="1"/>
          </p:cNvSpPr>
          <p:nvPr>
            <p:ph type="title"/>
          </p:nvPr>
        </p:nvSpPr>
        <p:spPr>
          <a:xfrm>
            <a:off x="838200" y="365125"/>
            <a:ext cx="10515600" cy="495487"/>
          </a:xfrm>
        </p:spPr>
        <p:txBody>
          <a:bodyPr>
            <a:normAutofit fontScale="90000"/>
          </a:bodyPr>
          <a:lstStyle/>
          <a:p>
            <a:r>
              <a:rPr lang="en-US" dirty="0"/>
              <a:t>                                 Example</a:t>
            </a:r>
          </a:p>
        </p:txBody>
      </p:sp>
      <p:pic>
        <p:nvPicPr>
          <p:cNvPr id="33" name="Picture 2" descr="Image result for lending club logo">
            <a:extLst>
              <a:ext uri="{FF2B5EF4-FFF2-40B4-BE49-F238E27FC236}">
                <a16:creationId xmlns:a16="http://schemas.microsoft.com/office/drawing/2014/main" xmlns="" id="{E64F21CA-7EC5-462F-8E10-16002EE0460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165" t="31759" r="8062" b="20741"/>
          <a:stretch/>
        </p:blipFill>
        <p:spPr bwMode="auto">
          <a:xfrm>
            <a:off x="303628" y="324455"/>
            <a:ext cx="4279226" cy="659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4624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cross – validation?</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20" name="Flowchart: Magnetic Disk 19"/>
          <p:cNvSpPr/>
          <p:nvPr/>
        </p:nvSpPr>
        <p:spPr>
          <a:xfrm>
            <a:off x="3817158" y="5719773"/>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lowchart: Magnetic Disk 20"/>
          <p:cNvSpPr/>
          <p:nvPr/>
        </p:nvSpPr>
        <p:spPr>
          <a:xfrm>
            <a:off x="3817158" y="5295382"/>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lowchart: Magnetic Disk 21"/>
          <p:cNvSpPr/>
          <p:nvPr/>
        </p:nvSpPr>
        <p:spPr>
          <a:xfrm>
            <a:off x="3817158" y="4870989"/>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lowchart: Magnetic Disk 22"/>
          <p:cNvSpPr/>
          <p:nvPr/>
        </p:nvSpPr>
        <p:spPr>
          <a:xfrm>
            <a:off x="3817158" y="4446596"/>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lowchart: Magnetic Disk 23"/>
          <p:cNvSpPr/>
          <p:nvPr/>
        </p:nvSpPr>
        <p:spPr>
          <a:xfrm>
            <a:off x="3817158" y="4022203"/>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lowchart: Magnetic Disk 24"/>
          <p:cNvSpPr/>
          <p:nvPr/>
        </p:nvSpPr>
        <p:spPr>
          <a:xfrm>
            <a:off x="3817158" y="3597810"/>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lowchart: Magnetic Disk 25"/>
          <p:cNvSpPr/>
          <p:nvPr/>
        </p:nvSpPr>
        <p:spPr>
          <a:xfrm>
            <a:off x="3817158" y="3173417"/>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lowchart: Magnetic Disk 26"/>
          <p:cNvSpPr/>
          <p:nvPr/>
        </p:nvSpPr>
        <p:spPr>
          <a:xfrm>
            <a:off x="3817158" y="2749024"/>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lowchart: Magnetic Disk 27"/>
          <p:cNvSpPr/>
          <p:nvPr/>
        </p:nvSpPr>
        <p:spPr>
          <a:xfrm>
            <a:off x="3817158" y="2324631"/>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lowchart: Magnetic Disk 28"/>
          <p:cNvSpPr/>
          <p:nvPr/>
        </p:nvSpPr>
        <p:spPr>
          <a:xfrm>
            <a:off x="3817158" y="1900238"/>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p:cNvSpPr txBox="1"/>
          <p:nvPr/>
        </p:nvSpPr>
        <p:spPr>
          <a:xfrm>
            <a:off x="4395802" y="4043363"/>
            <a:ext cx="912301" cy="369332"/>
          </a:xfrm>
          <a:prstGeom prst="rect">
            <a:avLst/>
          </a:prstGeom>
          <a:noFill/>
        </p:spPr>
        <p:txBody>
          <a:bodyPr wrap="none" rtlCol="0">
            <a:spAutoFit/>
          </a:bodyPr>
          <a:lstStyle/>
          <a:p>
            <a:r>
              <a:rPr lang="en-US" dirty="0"/>
              <a:t>All Data</a:t>
            </a:r>
          </a:p>
        </p:txBody>
      </p:sp>
      <p:sp>
        <p:nvSpPr>
          <p:cNvPr id="31" name="Isosceles Triangle 30"/>
          <p:cNvSpPr/>
          <p:nvPr/>
        </p:nvSpPr>
        <p:spPr>
          <a:xfrm rot="5400000">
            <a:off x="4538677" y="4071937"/>
            <a:ext cx="3186112" cy="300038"/>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Magnetic Disk 31"/>
          <p:cNvSpPr/>
          <p:nvPr/>
        </p:nvSpPr>
        <p:spPr>
          <a:xfrm>
            <a:off x="6384146" y="5657861"/>
            <a:ext cx="2000250" cy="609601"/>
          </a:xfrm>
          <a:prstGeom prst="flowChartMagneticDisk">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lowchart: Magnetic Disk 32"/>
          <p:cNvSpPr/>
          <p:nvPr/>
        </p:nvSpPr>
        <p:spPr>
          <a:xfrm>
            <a:off x="6384146" y="5233470"/>
            <a:ext cx="2000250" cy="609601"/>
          </a:xfrm>
          <a:prstGeom prst="flowChartMagneticDisk">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lowchart: Magnetic Disk 33"/>
          <p:cNvSpPr/>
          <p:nvPr/>
        </p:nvSpPr>
        <p:spPr>
          <a:xfrm>
            <a:off x="6384146" y="4809077"/>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lowchart: Magnetic Disk 34"/>
          <p:cNvSpPr/>
          <p:nvPr/>
        </p:nvSpPr>
        <p:spPr>
          <a:xfrm>
            <a:off x="6384146" y="4384684"/>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lowchart: Magnetic Disk 35"/>
          <p:cNvSpPr/>
          <p:nvPr/>
        </p:nvSpPr>
        <p:spPr>
          <a:xfrm>
            <a:off x="6384146" y="3960291"/>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lowchart: Magnetic Disk 36"/>
          <p:cNvSpPr/>
          <p:nvPr/>
        </p:nvSpPr>
        <p:spPr>
          <a:xfrm>
            <a:off x="6384146" y="3535898"/>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lowchart: Magnetic Disk 37"/>
          <p:cNvSpPr/>
          <p:nvPr/>
        </p:nvSpPr>
        <p:spPr>
          <a:xfrm>
            <a:off x="6384146" y="3111505"/>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lowchart: Magnetic Disk 38"/>
          <p:cNvSpPr/>
          <p:nvPr/>
        </p:nvSpPr>
        <p:spPr>
          <a:xfrm>
            <a:off x="6384146" y="2687112"/>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lowchart: Magnetic Disk 39"/>
          <p:cNvSpPr/>
          <p:nvPr/>
        </p:nvSpPr>
        <p:spPr>
          <a:xfrm>
            <a:off x="6384146" y="2262719"/>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lowchart: Magnetic Disk 40"/>
          <p:cNvSpPr/>
          <p:nvPr/>
        </p:nvSpPr>
        <p:spPr>
          <a:xfrm>
            <a:off x="6384146" y="1838326"/>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p:cNvSpPr txBox="1"/>
          <p:nvPr/>
        </p:nvSpPr>
        <p:spPr>
          <a:xfrm>
            <a:off x="6662752" y="3895726"/>
            <a:ext cx="1468735" cy="369332"/>
          </a:xfrm>
          <a:prstGeom prst="rect">
            <a:avLst/>
          </a:prstGeom>
          <a:noFill/>
        </p:spPr>
        <p:txBody>
          <a:bodyPr wrap="none" rtlCol="0">
            <a:spAutoFit/>
          </a:bodyPr>
          <a:lstStyle/>
          <a:p>
            <a:r>
              <a:rPr lang="en-US" dirty="0"/>
              <a:t>Training Data</a:t>
            </a:r>
          </a:p>
        </p:txBody>
      </p:sp>
      <p:sp>
        <p:nvSpPr>
          <p:cNvPr id="43" name="TextBox 42"/>
          <p:cNvSpPr txBox="1"/>
          <p:nvPr/>
        </p:nvSpPr>
        <p:spPr>
          <a:xfrm>
            <a:off x="6943739" y="5619751"/>
            <a:ext cx="1044710" cy="369332"/>
          </a:xfrm>
          <a:prstGeom prst="rect">
            <a:avLst/>
          </a:prstGeom>
          <a:noFill/>
        </p:spPr>
        <p:txBody>
          <a:bodyPr wrap="none" rtlCol="0">
            <a:spAutoFit/>
          </a:bodyPr>
          <a:lstStyle/>
          <a:p>
            <a:r>
              <a:rPr lang="en-US" dirty="0">
                <a:solidFill>
                  <a:schemeClr val="bg1"/>
                </a:solidFill>
              </a:rPr>
              <a:t>Test Data</a:t>
            </a:r>
          </a:p>
        </p:txBody>
      </p:sp>
      <p:sp>
        <p:nvSpPr>
          <p:cNvPr id="44" name="Slide Number Placeholder 4">
            <a:extLst>
              <a:ext uri="{FF2B5EF4-FFF2-40B4-BE49-F238E27FC236}">
                <a16:creationId xmlns:a16="http://schemas.microsoft.com/office/drawing/2014/main" xmlns="" id="{0C6E95D0-CD32-466B-A7FC-28540EC7662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95</a:t>
            </a:fld>
            <a:endParaRPr lang="en-US" dirty="0"/>
          </a:p>
        </p:txBody>
      </p:sp>
      <p:sp>
        <p:nvSpPr>
          <p:cNvPr id="45" name="TextBox 44">
            <a:extLst>
              <a:ext uri="{FF2B5EF4-FFF2-40B4-BE49-F238E27FC236}">
                <a16:creationId xmlns:a16="http://schemas.microsoft.com/office/drawing/2014/main" xmlns="" id="{8117162B-D80A-411F-8EC9-A312021E27BE}"/>
              </a:ext>
            </a:extLst>
          </p:cNvPr>
          <p:cNvSpPr txBox="1"/>
          <p:nvPr/>
        </p:nvSpPr>
        <p:spPr>
          <a:xfrm>
            <a:off x="200247" y="1300157"/>
            <a:ext cx="11791506" cy="369332"/>
          </a:xfrm>
          <a:prstGeom prst="rect">
            <a:avLst/>
          </a:prstGeom>
          <a:solidFill>
            <a:schemeClr val="accent2"/>
          </a:solidFill>
        </p:spPr>
        <p:txBody>
          <a:bodyPr wrap="square" rtlCol="0">
            <a:spAutoFit/>
          </a:bodyPr>
          <a:lstStyle/>
          <a:p>
            <a:pPr algn="ctr"/>
            <a:r>
              <a:rPr lang="en-US" dirty="0">
                <a:solidFill>
                  <a:schemeClr val="bg1"/>
                </a:solidFill>
              </a:rPr>
              <a:t>This is a typical partitioning schema to avoid overfitting.</a:t>
            </a:r>
          </a:p>
        </p:txBody>
      </p:sp>
    </p:spTree>
    <p:extLst>
      <p:ext uri="{BB962C8B-B14F-4D97-AF65-F5344CB8AC3E}">
        <p14:creationId xmlns:p14="http://schemas.microsoft.com/office/powerpoint/2010/main" val="5179765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cross – validation?</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900" y="1784907"/>
            <a:ext cx="8143875" cy="3895627"/>
          </a:xfrm>
          <a:prstGeom prst="rect">
            <a:avLst/>
          </a:prstGeom>
        </p:spPr>
      </p:pic>
      <p:sp>
        <p:nvSpPr>
          <p:cNvPr id="8" name="Slide Number Placeholder 4">
            <a:extLst>
              <a:ext uri="{FF2B5EF4-FFF2-40B4-BE49-F238E27FC236}">
                <a16:creationId xmlns:a16="http://schemas.microsoft.com/office/drawing/2014/main" xmlns="" id="{8BB87A38-E41E-4E6D-9AB8-9A03FE57A93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96</a:t>
            </a:fld>
            <a:endParaRPr lang="en-US" dirty="0"/>
          </a:p>
        </p:txBody>
      </p:sp>
      <p:sp>
        <p:nvSpPr>
          <p:cNvPr id="9" name="TextBox 8">
            <a:extLst>
              <a:ext uri="{FF2B5EF4-FFF2-40B4-BE49-F238E27FC236}">
                <a16:creationId xmlns:a16="http://schemas.microsoft.com/office/drawing/2014/main" xmlns="" id="{5BFDB322-97B5-4CB0-B523-3117F591B0DE}"/>
              </a:ext>
            </a:extLst>
          </p:cNvPr>
          <p:cNvSpPr txBox="1"/>
          <p:nvPr/>
        </p:nvSpPr>
        <p:spPr>
          <a:xfrm>
            <a:off x="200247" y="1300157"/>
            <a:ext cx="11791506" cy="369332"/>
          </a:xfrm>
          <a:prstGeom prst="rect">
            <a:avLst/>
          </a:prstGeom>
          <a:solidFill>
            <a:schemeClr val="accent2"/>
          </a:solidFill>
        </p:spPr>
        <p:txBody>
          <a:bodyPr wrap="square" rtlCol="0">
            <a:spAutoFit/>
          </a:bodyPr>
          <a:lstStyle/>
          <a:p>
            <a:pPr algn="ctr"/>
            <a:r>
              <a:rPr lang="en-US" dirty="0">
                <a:solidFill>
                  <a:schemeClr val="bg1"/>
                </a:solidFill>
              </a:rPr>
              <a:t>In this example we will perform cross validation because the data set is </a:t>
            </a:r>
            <a:r>
              <a:rPr lang="en-US" dirty="0" smtClean="0">
                <a:solidFill>
                  <a:schemeClr val="bg1"/>
                </a:solidFill>
              </a:rPr>
              <a:t>only 20k </a:t>
            </a:r>
            <a:r>
              <a:rPr lang="en-US" dirty="0">
                <a:solidFill>
                  <a:schemeClr val="bg1"/>
                </a:solidFill>
              </a:rPr>
              <a:t>records.</a:t>
            </a:r>
          </a:p>
        </p:txBody>
      </p:sp>
    </p:spTree>
    <p:extLst>
      <p:ext uri="{BB962C8B-B14F-4D97-AF65-F5344CB8AC3E}">
        <p14:creationId xmlns:p14="http://schemas.microsoft.com/office/powerpoint/2010/main" val="10462492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a:t>
            </a:r>
            <a:r>
              <a:rPr lang="en-US" dirty="0" smtClean="0"/>
              <a:t>2_ConsumerCreditTraining.R</a:t>
            </a:r>
            <a:endParaRPr lang="en-US" dirty="0"/>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extBox 6"/>
          <p:cNvSpPr txBox="1"/>
          <p:nvPr/>
        </p:nvSpPr>
        <p:spPr>
          <a:xfrm>
            <a:off x="2228851" y="1657350"/>
            <a:ext cx="5276573" cy="1631216"/>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Load in real lending club data</a:t>
            </a:r>
          </a:p>
          <a:p>
            <a:pPr marL="285750" indent="-285750">
              <a:buFont typeface="Arial" panose="020B0604020202020204" pitchFamily="34" charset="0"/>
              <a:buChar char="•"/>
            </a:pPr>
            <a:r>
              <a:rPr lang="en-US" dirty="0"/>
              <a:t>Treat the variables for modeling</a:t>
            </a:r>
          </a:p>
          <a:p>
            <a:pPr marL="285750" indent="-285750">
              <a:buFont typeface="Arial" panose="020B0604020202020204" pitchFamily="34" charset="0"/>
              <a:buChar char="•"/>
            </a:pPr>
            <a:r>
              <a:rPr lang="en-US" dirty="0"/>
              <a:t>Build a cross validated logistic regression with caret</a:t>
            </a:r>
          </a:p>
          <a:p>
            <a:pPr marL="285750" indent="-285750">
              <a:buFont typeface="Arial" panose="020B0604020202020204" pitchFamily="34" charset="0"/>
              <a:buChar char="•"/>
            </a:pPr>
            <a:r>
              <a:rPr lang="en-US" dirty="0"/>
              <a:t>Save model object &amp; variable treatment plan</a:t>
            </a:r>
          </a:p>
        </p:txBody>
      </p:sp>
      <p:sp>
        <p:nvSpPr>
          <p:cNvPr id="8" name="Slide Number Placeholder 4">
            <a:extLst>
              <a:ext uri="{FF2B5EF4-FFF2-40B4-BE49-F238E27FC236}">
                <a16:creationId xmlns:a16="http://schemas.microsoft.com/office/drawing/2014/main" xmlns="" id="{62573E0E-E250-4F98-9B48-00C75A10D1E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97</a:t>
            </a:fld>
            <a:endParaRPr lang="en-US" dirty="0"/>
          </a:p>
        </p:txBody>
      </p:sp>
    </p:spTree>
    <p:extLst>
      <p:ext uri="{BB962C8B-B14F-4D97-AF65-F5344CB8AC3E}">
        <p14:creationId xmlns:p14="http://schemas.microsoft.com/office/powerpoint/2010/main" val="216213061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nvPr>
        </p:nvGraphicFramePr>
        <p:xfrm>
          <a:off x="3190413" y="1111250"/>
          <a:ext cx="5811174" cy="240792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xmlns="" val="20002"/>
                    </a:ext>
                  </a:extLst>
                </a:gridCol>
              </a:tblGrid>
              <a:tr h="370840">
                <a:tc>
                  <a:txBody>
                    <a:bodyPr/>
                    <a:lstStyle/>
                    <a:p>
                      <a:r>
                        <a:rPr lang="en-US" sz="2000" b="0" strike="noStrike" dirty="0" smtClean="0">
                          <a:solidFill>
                            <a:schemeClr val="bg1"/>
                          </a:solidFill>
                        </a:rPr>
                        <a:t>Topic VI</a:t>
                      </a:r>
                      <a:endParaRPr lang="en-US" sz="2000" b="0" strike="noStrike" dirty="0">
                        <a:solidFill>
                          <a:schemeClr val="bg1"/>
                        </a:solidFill>
                      </a:endParaRPr>
                    </a:p>
                  </a:txBody>
                  <a:tcPr/>
                </a:tc>
                <a:extLst>
                  <a:ext uri="{0D108BD9-81ED-4DB2-BD59-A6C34878D82A}">
                    <a16:rowId xmlns:a16="http://schemas.microsoft.com/office/drawing/2014/main" xmlns=""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Predicting Loan</a:t>
                      </a:r>
                      <a:r>
                        <a:rPr lang="en-US" sz="1800" b="1" i="0" kern="1200" baseline="0" dirty="0" smtClean="0">
                          <a:solidFill>
                            <a:schemeClr val="dk1"/>
                          </a:solidFill>
                          <a:effectLst/>
                          <a:latin typeface="+mn-lt"/>
                          <a:ea typeface="+mn-ea"/>
                          <a:cs typeface="+mn-cs"/>
                        </a:rPr>
                        <a:t> Defaults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baseline="0" dirty="0" smtClean="0">
                          <a:solidFill>
                            <a:schemeClr val="dk1"/>
                          </a:solidFill>
                          <a:effectLst/>
                          <a:latin typeface="+mn-lt"/>
                          <a:ea typeface="+mn-ea"/>
                          <a:cs typeface="+mn-cs"/>
                        </a:rPr>
                        <a:t>Lending Club Information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baseline="0" dirty="0" smtClean="0">
                          <a:solidFill>
                            <a:schemeClr val="dk1"/>
                          </a:solidFill>
                          <a:effectLst/>
                          <a:latin typeface="+mn-lt"/>
                          <a:ea typeface="+mn-ea"/>
                          <a:cs typeface="+mn-cs"/>
                        </a:rPr>
                        <a:t>Fit a model to the loan data &amp; save as an example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baseline="0" dirty="0" smtClean="0">
                          <a:solidFill>
                            <a:schemeClr val="dk1"/>
                          </a:solidFill>
                          <a:effectLst/>
                          <a:latin typeface="+mn-lt"/>
                          <a:ea typeface="+mn-ea"/>
                          <a:cs typeface="+mn-cs"/>
                        </a:rPr>
                        <a:t>Fit a more validated model with new loans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baseline="0" dirty="0" smtClean="0">
                          <a:solidFill>
                            <a:schemeClr val="dk1"/>
                          </a:solidFill>
                          <a:effectLst/>
                          <a:latin typeface="+mn-lt"/>
                          <a:ea typeface="+mn-ea"/>
                          <a:cs typeface="+mn-cs"/>
                        </a:rPr>
                        <a:t>Visualize the loans in a dynamic plot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baseline="0" dirty="0" smtClean="0">
                          <a:solidFill>
                            <a:schemeClr val="dk1"/>
                          </a:solidFill>
                          <a:effectLst/>
                          <a:latin typeface="+mn-lt"/>
                          <a:ea typeface="+mn-ea"/>
                          <a:cs typeface="+mn-cs"/>
                        </a:rPr>
                        <a:t>Q &amp; 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b="0" i="0" kern="1200" dirty="0" smtClean="0">
                        <a:solidFill>
                          <a:schemeClr val="dk1"/>
                        </a:solidFill>
                        <a:effectLst/>
                        <a:latin typeface="+mn-lt"/>
                        <a:ea typeface="+mn-ea"/>
                        <a:cs typeface="+mn-cs"/>
                      </a:endParaRPr>
                    </a:p>
                  </a:txBody>
                  <a:tcPr/>
                </a:tc>
                <a:extLst>
                  <a:ext uri="{0D108BD9-81ED-4DB2-BD59-A6C34878D82A}">
                    <a16:rowId xmlns:a16="http://schemas.microsoft.com/office/drawing/2014/main" xmlns=""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98</a:t>
            </a:fld>
            <a:endParaRPr lang="en-US" dirty="0"/>
          </a:p>
        </p:txBody>
      </p:sp>
    </p:spTree>
    <p:extLst>
      <p:ext uri="{BB962C8B-B14F-4D97-AF65-F5344CB8AC3E}">
        <p14:creationId xmlns:p14="http://schemas.microsoft.com/office/powerpoint/2010/main" val="23063097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Cutoff Threshold</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878418" y="2951947"/>
            <a:ext cx="10435164" cy="1384995"/>
          </a:xfrm>
          <a:prstGeom prst="rect">
            <a:avLst/>
          </a:prstGeom>
          <a:noFill/>
        </p:spPr>
        <p:txBody>
          <a:bodyPr wrap="none" rtlCol="0">
            <a:spAutoFit/>
          </a:bodyPr>
          <a:lstStyle/>
          <a:p>
            <a:pPr marL="109538" indent="-109538">
              <a:buFont typeface="Arial" panose="020B0604020202020204" pitchFamily="34" charset="0"/>
              <a:buChar char="•"/>
            </a:pPr>
            <a:r>
              <a:rPr lang="en-US" sz="2800" dirty="0"/>
              <a:t>Should we be equal weighted?  </a:t>
            </a:r>
          </a:p>
          <a:p>
            <a:pPr marL="109538" indent="-109538">
              <a:buFont typeface="Arial" panose="020B0604020202020204" pitchFamily="34" charset="0"/>
              <a:buChar char="•"/>
            </a:pPr>
            <a:endParaRPr lang="en-US" sz="2800" dirty="0"/>
          </a:p>
          <a:p>
            <a:pPr marL="109538" indent="-109538">
              <a:buFont typeface="Arial" panose="020B0604020202020204" pitchFamily="34" charset="0"/>
              <a:buChar char="•"/>
            </a:pPr>
            <a:r>
              <a:rPr lang="en-US" sz="2800" dirty="0"/>
              <a:t>Do we care </a:t>
            </a:r>
            <a:r>
              <a:rPr lang="en-US" sz="2800" u="sng" dirty="0"/>
              <a:t>equally</a:t>
            </a:r>
            <a:r>
              <a:rPr lang="en-US" sz="2800" dirty="0"/>
              <a:t> about picking paying notes and charged off loans?</a:t>
            </a:r>
          </a:p>
        </p:txBody>
      </p:sp>
      <p:sp>
        <p:nvSpPr>
          <p:cNvPr id="8" name="Slide Number Placeholder 4">
            <a:extLst>
              <a:ext uri="{FF2B5EF4-FFF2-40B4-BE49-F238E27FC236}">
                <a16:creationId xmlns:a16="http://schemas.microsoft.com/office/drawing/2014/main" xmlns="" id="{07DA3C58-C4B5-410C-BAB9-8A496296E93A}"/>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99</a:t>
            </a:fld>
            <a:endParaRPr lang="en-US" dirty="0"/>
          </a:p>
        </p:txBody>
      </p:sp>
      <p:sp>
        <p:nvSpPr>
          <p:cNvPr id="9" name="TextBox 8">
            <a:extLst>
              <a:ext uri="{FF2B5EF4-FFF2-40B4-BE49-F238E27FC236}">
                <a16:creationId xmlns:a16="http://schemas.microsoft.com/office/drawing/2014/main" xmlns="" id="{6F8E5C01-2AE6-489C-BED6-17BC74CB7B2E}"/>
              </a:ext>
            </a:extLst>
          </p:cNvPr>
          <p:cNvSpPr txBox="1"/>
          <p:nvPr/>
        </p:nvSpPr>
        <p:spPr>
          <a:xfrm>
            <a:off x="200247" y="1300157"/>
            <a:ext cx="11791506" cy="369332"/>
          </a:xfrm>
          <a:prstGeom prst="rect">
            <a:avLst/>
          </a:prstGeom>
          <a:solidFill>
            <a:schemeClr val="accent2"/>
          </a:solidFill>
        </p:spPr>
        <p:txBody>
          <a:bodyPr wrap="square" rtlCol="0">
            <a:spAutoFit/>
          </a:bodyPr>
          <a:lstStyle/>
          <a:p>
            <a:pPr algn="ctr"/>
            <a:r>
              <a:rPr lang="en-US" dirty="0">
                <a:solidFill>
                  <a:schemeClr val="bg1"/>
                </a:solidFill>
              </a:rPr>
              <a:t>Is 0.50 the optimal cutoff?</a:t>
            </a:r>
          </a:p>
        </p:txBody>
      </p:sp>
    </p:spTree>
    <p:extLst>
      <p:ext uri="{BB962C8B-B14F-4D97-AF65-F5344CB8AC3E}">
        <p14:creationId xmlns:p14="http://schemas.microsoft.com/office/powerpoint/2010/main" val="3162702282"/>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5477</TotalTime>
  <Words>6267</Words>
  <Application>Microsoft Office PowerPoint</Application>
  <PresentationFormat>Widescreen</PresentationFormat>
  <Paragraphs>1182</Paragraphs>
  <Slides>115</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115</vt:i4>
      </vt:variant>
    </vt:vector>
  </HeadingPairs>
  <TitlesOfParts>
    <vt:vector size="120" baseType="lpstr">
      <vt:lpstr>Arial</vt:lpstr>
      <vt:lpstr>Calibri</vt:lpstr>
      <vt:lpstr>Calibri Light</vt:lpstr>
      <vt:lpstr>Consolas</vt:lpstr>
      <vt:lpstr>1_Office Theme</vt:lpstr>
      <vt:lpstr>Introduction to Quantitative Financial Risk Management with R</vt:lpstr>
      <vt:lpstr>About me</vt:lpstr>
      <vt:lpstr>Agenda</vt:lpstr>
      <vt:lpstr>What is a Market?</vt:lpstr>
      <vt:lpstr>Securities Trading can be distilled into 4 categories</vt:lpstr>
      <vt:lpstr>Securities Trading can be distilled into 4 categories</vt:lpstr>
      <vt:lpstr>Securities Trading can be distilled into 4 categories</vt:lpstr>
      <vt:lpstr>Securities Trading can be distilled into 4 categories</vt:lpstr>
      <vt:lpstr>Speaking of Knight Cap</vt:lpstr>
      <vt:lpstr>Keep in mind for trading…</vt:lpstr>
      <vt:lpstr>What type?</vt:lpstr>
      <vt:lpstr>What type?</vt:lpstr>
      <vt:lpstr>What type?</vt:lpstr>
      <vt:lpstr>What type?</vt:lpstr>
      <vt:lpstr>What type?</vt:lpstr>
      <vt:lpstr>Stock Prices represent a time series</vt:lpstr>
      <vt:lpstr>Not all times series can be forecasted</vt:lpstr>
      <vt:lpstr>Stock Prices represent a time series</vt:lpstr>
      <vt:lpstr>Why can’t you forecast the time series?</vt:lpstr>
      <vt:lpstr>What other forces can impact US Steel?</vt:lpstr>
      <vt:lpstr>What other forces can impact US Steel?</vt:lpstr>
      <vt:lpstr>What other forces can impact US Steel?</vt:lpstr>
      <vt:lpstr>So forecasting (pattern recognition) methods won’t work.</vt:lpstr>
      <vt:lpstr>Meanwhile, US Steel was... producing steel.</vt:lpstr>
      <vt:lpstr>Meanwhile, US Steel was... producing steel.</vt:lpstr>
      <vt:lpstr>Meanwhile, US Steel was... producing steel.</vt:lpstr>
      <vt:lpstr>Meanwhile, US Steel was... producing steel.</vt:lpstr>
      <vt:lpstr>Agenda</vt:lpstr>
      <vt:lpstr>What is an API?</vt:lpstr>
      <vt:lpstr>Two Popular Response Formats</vt:lpstr>
      <vt:lpstr>An example, your phone’s mapping function</vt:lpstr>
      <vt:lpstr>Cleveland Ohio USA Map</vt:lpstr>
      <vt:lpstr>Google Maps API JSON</vt:lpstr>
      <vt:lpstr>R has many API related libraries.</vt:lpstr>
      <vt:lpstr>Agenda</vt:lpstr>
      <vt:lpstr>Interpreting a Candlestick Chart</vt:lpstr>
      <vt:lpstr>Let’s Practice! Open 1_TTR_A.R</vt:lpstr>
      <vt:lpstr>Agenda</vt:lpstr>
      <vt:lpstr>Technical traders use “indicators” to trigger actions.</vt:lpstr>
      <vt:lpstr>Technical traders use “indicators” to trigger actions.</vt:lpstr>
      <vt:lpstr>Technical Trading Assumptions</vt:lpstr>
      <vt:lpstr>Technical Trading Assumptions</vt:lpstr>
      <vt:lpstr>Technical Trading Assumptions</vt:lpstr>
      <vt:lpstr>Technical Trading Assumptions</vt:lpstr>
      <vt:lpstr>Let’s zoom into Technical Trading Rules (TTR)</vt:lpstr>
      <vt:lpstr>Agenda</vt:lpstr>
      <vt:lpstr>In addition to quantmod we will use TTR (technical trading rules)</vt:lpstr>
      <vt:lpstr>What is a moving average?</vt:lpstr>
      <vt:lpstr>What is a moving average?</vt:lpstr>
      <vt:lpstr>What is a moving average?</vt:lpstr>
      <vt:lpstr>What is a moving average?</vt:lpstr>
      <vt:lpstr>What is a moving average?</vt:lpstr>
      <vt:lpstr>What is a moving average?</vt:lpstr>
      <vt:lpstr>So how does SMA become an Indicator?</vt:lpstr>
      <vt:lpstr>This is a “centered” moving average</vt:lpstr>
      <vt:lpstr>The data must be lagged so the value is known during trading time.</vt:lpstr>
      <vt:lpstr>Agenda</vt:lpstr>
      <vt:lpstr>Open 1_TTR_B.R</vt:lpstr>
      <vt:lpstr>Agenda</vt:lpstr>
      <vt:lpstr>How does SMA become an indicator? MSFT 50 &amp; 200 day SMA</vt:lpstr>
      <vt:lpstr>How does SMA become an indicator? MSFT 50 &amp; 200 day SMA</vt:lpstr>
      <vt:lpstr>Agenda</vt:lpstr>
      <vt:lpstr>Once you have an indicator you must test it.</vt:lpstr>
      <vt:lpstr>Interpreting the Rate of Change (ROC)</vt:lpstr>
      <vt:lpstr>Agenda</vt:lpstr>
      <vt:lpstr>Open 1_TTR_C_50Day_200Day_SMA.R</vt:lpstr>
      <vt:lpstr>Agenda</vt:lpstr>
      <vt:lpstr>Break!</vt:lpstr>
      <vt:lpstr>Agenda</vt:lpstr>
      <vt:lpstr>Moving Average Convergence Divergence</vt:lpstr>
      <vt:lpstr>Moving Average Convergence Divergence</vt:lpstr>
      <vt:lpstr>Moving Average Convergence Divergence</vt:lpstr>
      <vt:lpstr>Moving Average Convergence Divergence</vt:lpstr>
      <vt:lpstr>Moving Average Convergence Divergence</vt:lpstr>
      <vt:lpstr>One small addition difference.</vt:lpstr>
      <vt:lpstr>SMA Vs EMA</vt:lpstr>
      <vt:lpstr>Agenda</vt:lpstr>
      <vt:lpstr>Open 1_TTR_D.R</vt:lpstr>
      <vt:lpstr>Agenda</vt:lpstr>
      <vt:lpstr>As a momentum indicator…</vt:lpstr>
      <vt:lpstr>Agenda</vt:lpstr>
      <vt:lpstr>Relative Strength Index (RSI)</vt:lpstr>
      <vt:lpstr>Creates a control chart.</vt:lpstr>
      <vt:lpstr>First the Relative Strength</vt:lpstr>
      <vt:lpstr>Calculating the RSI</vt:lpstr>
      <vt:lpstr>Open 1_TTR_E.R PART ONE</vt:lpstr>
      <vt:lpstr>Agenda</vt:lpstr>
      <vt:lpstr>Break!</vt:lpstr>
      <vt:lpstr>Agenda</vt:lpstr>
      <vt:lpstr>Consumer Credit - Lending Club</vt:lpstr>
      <vt:lpstr>What’s the Risk?</vt:lpstr>
      <vt:lpstr>What’s the Reward?</vt:lpstr>
      <vt:lpstr>                                 Example</vt:lpstr>
      <vt:lpstr>                                 Example</vt:lpstr>
      <vt:lpstr>What is cross – validation?</vt:lpstr>
      <vt:lpstr>What is cross – validation?</vt:lpstr>
      <vt:lpstr>Open 2_ConsumerCreditTraining.R</vt:lpstr>
      <vt:lpstr>Agenda</vt:lpstr>
      <vt:lpstr>Cutoff Threshold</vt:lpstr>
      <vt:lpstr>Making a CAPM style plot</vt:lpstr>
      <vt:lpstr>Open 2_ConsumerCreditScoring.R</vt:lpstr>
      <vt:lpstr>Agenda</vt:lpstr>
      <vt:lpstr>Non-Traditional Markets</vt:lpstr>
      <vt:lpstr>A Non-Traditional Mkt…</vt:lpstr>
      <vt:lpstr>Another non-traditional Market Example</vt:lpstr>
      <vt:lpstr>Magic The Gathering</vt:lpstr>
      <vt:lpstr>Magic The Gathering</vt:lpstr>
      <vt:lpstr>And that’s why it’s a market…</vt:lpstr>
      <vt:lpstr>So how do you get cards?</vt:lpstr>
      <vt:lpstr>People Speculate as Supply Diminishes</vt:lpstr>
      <vt:lpstr>New set characteristics</vt:lpstr>
      <vt:lpstr>Modeling a new set according to risk &amp; reward</vt:lpstr>
      <vt:lpstr>Agenda</vt:lpstr>
      <vt:lpstr>Open 3_A_NonTraditionalMkts.R</vt:lpstr>
      <vt:lpstr>PowerPoint Presentation</vt:lpstr>
    </vt:vector>
  </TitlesOfParts>
  <Company>Liberty Mutual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Kwartler, Edward</dc:creator>
  <cp:lastModifiedBy>Edward Kwartler</cp:lastModifiedBy>
  <cp:revision>293</cp:revision>
  <dcterms:created xsi:type="dcterms:W3CDTF">2018-05-23T17:24:59Z</dcterms:created>
  <dcterms:modified xsi:type="dcterms:W3CDTF">2019-09-03T21:34:02Z</dcterms:modified>
</cp:coreProperties>
</file>